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8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8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8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1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1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1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
          <p:cNvPicPr/>
          <p:nvPr/>
        </p:nvPicPr>
        <p:blipFill>
          <a:blip r:embed="rId3"/>
          <a:stretch/>
        </p:blipFill>
        <p:spPr>
          <a:xfrm rot="16200000">
            <a:off x="-610200" y="4915440"/>
            <a:ext cx="895680" cy="323640"/>
          </a:xfrm>
          <a:prstGeom prst="rect">
            <a:avLst/>
          </a:prstGeom>
          <a:ln>
            <a:noFill/>
          </a:ln>
        </p:spPr>
      </p:pic>
      <p:sp>
        <p:nvSpPr>
          <p:cNvPr id="1" name="CustomShape 1"/>
          <p:cNvSpPr/>
          <p:nvPr/>
        </p:nvSpPr>
        <p:spPr>
          <a:xfrm rot="16200000">
            <a:off x="-2112840" y="2457720"/>
            <a:ext cx="3888000" cy="4543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200" spc="-1" strike="noStrike">
                <a:solidFill>
                  <a:srgbClr val="a6a6a6"/>
                </a:solidFill>
                <a:latin typeface="Trebuchet MS"/>
                <a:ea typeface="DejaVu Sans"/>
              </a:rPr>
              <a:t>Find more PowerPoint templates on </a:t>
            </a:r>
            <a:r>
              <a:rPr b="1" lang="en-IN" sz="1200" spc="-1" strike="noStrike">
                <a:solidFill>
                  <a:srgbClr val="a6a6a6"/>
                </a:solidFill>
                <a:latin typeface="Trebuchet MS"/>
                <a:ea typeface="DejaVu Sans"/>
              </a:rPr>
              <a:t>prezentr.com</a:t>
            </a:r>
            <a:r>
              <a:rPr b="0" lang="en-IN" sz="1200" spc="-1" strike="noStrike">
                <a:solidFill>
                  <a:srgbClr val="a6a6a6"/>
                </a:solidFill>
                <a:latin typeface="Trebuchet MS"/>
                <a:ea typeface="DejaVu Sans"/>
              </a:rPr>
              <a:t>!</a:t>
            </a:r>
            <a:endParaRPr b="0" lang="en-IN" sz="1200" spc="-1" strike="noStrike">
              <a:latin typeface="Arial"/>
            </a:endParaRPr>
          </a:p>
        </p:txBody>
      </p:sp>
      <p:sp>
        <p:nvSpPr>
          <p:cNvPr id="2" name="PlaceHolder 2"/>
          <p:cNvSpPr>
            <a:spLocks noGrp="1"/>
          </p:cNvSpPr>
          <p:nvPr>
            <p:ph type="title"/>
          </p:nvPr>
        </p:nvSpPr>
        <p:spPr>
          <a:xfrm>
            <a:off x="609480" y="273600"/>
            <a:ext cx="10972080" cy="114444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0" name="Picture 6" descr=""/>
          <p:cNvPicPr/>
          <p:nvPr/>
        </p:nvPicPr>
        <p:blipFill>
          <a:blip r:embed="rId3"/>
          <a:stretch/>
        </p:blipFill>
        <p:spPr>
          <a:xfrm rot="16200000">
            <a:off x="-610200" y="4915440"/>
            <a:ext cx="895680" cy="323640"/>
          </a:xfrm>
          <a:prstGeom prst="rect">
            <a:avLst/>
          </a:prstGeom>
          <a:ln>
            <a:noFill/>
          </a:ln>
        </p:spPr>
      </p:pic>
      <p:sp>
        <p:nvSpPr>
          <p:cNvPr id="41" name="CustomShape 1"/>
          <p:cNvSpPr/>
          <p:nvPr/>
        </p:nvSpPr>
        <p:spPr>
          <a:xfrm rot="16200000">
            <a:off x="-2112840" y="2457720"/>
            <a:ext cx="3888000" cy="4543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200" spc="-1" strike="noStrike">
                <a:solidFill>
                  <a:srgbClr val="a6a6a6"/>
                </a:solidFill>
                <a:latin typeface="Trebuchet MS"/>
                <a:ea typeface="DejaVu Sans"/>
              </a:rPr>
              <a:t>Find more PowerPoint templates on </a:t>
            </a:r>
            <a:r>
              <a:rPr b="1" lang="en-IN" sz="1200" spc="-1" strike="noStrike">
                <a:solidFill>
                  <a:srgbClr val="a6a6a6"/>
                </a:solidFill>
                <a:latin typeface="Trebuchet MS"/>
                <a:ea typeface="DejaVu Sans"/>
              </a:rPr>
              <a:t>prezentr.com</a:t>
            </a:r>
            <a:r>
              <a:rPr b="0" lang="en-IN" sz="1200" spc="-1" strike="noStrike">
                <a:solidFill>
                  <a:srgbClr val="a6a6a6"/>
                </a:solidFill>
                <a:latin typeface="Trebuchet MS"/>
                <a:ea typeface="DejaVu Sans"/>
              </a:rPr>
              <a:t>!</a:t>
            </a:r>
            <a:endParaRPr b="0" lang="en-IN" sz="1200" spc="-1" strike="noStrike">
              <a:latin typeface="Arial"/>
            </a:endParaRPr>
          </a:p>
        </p:txBody>
      </p:sp>
      <p:sp>
        <p:nvSpPr>
          <p:cNvPr id="42" name="PlaceHolder 2"/>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4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0" name="Picture 6" descr=""/>
          <p:cNvPicPr/>
          <p:nvPr/>
        </p:nvPicPr>
        <p:blipFill>
          <a:blip r:embed="rId3"/>
          <a:stretch/>
        </p:blipFill>
        <p:spPr>
          <a:xfrm rot="16200000">
            <a:off x="-610200" y="4915440"/>
            <a:ext cx="895680" cy="323640"/>
          </a:xfrm>
          <a:prstGeom prst="rect">
            <a:avLst/>
          </a:prstGeom>
          <a:ln>
            <a:noFill/>
          </a:ln>
        </p:spPr>
      </p:pic>
      <p:sp>
        <p:nvSpPr>
          <p:cNvPr id="81" name="CustomShape 1"/>
          <p:cNvSpPr/>
          <p:nvPr/>
        </p:nvSpPr>
        <p:spPr>
          <a:xfrm rot="16200000">
            <a:off x="-2112840" y="2457720"/>
            <a:ext cx="3888000" cy="454320"/>
          </a:xfrm>
          <a:prstGeom prst="rect">
            <a:avLst/>
          </a:prstGeom>
          <a:noFill/>
          <a:ln>
            <a:noFill/>
          </a:ln>
        </p:spPr>
        <p:style>
          <a:lnRef idx="0"/>
          <a:fillRef idx="0"/>
          <a:effectRef idx="0"/>
          <a:fontRef idx="minor"/>
        </p:style>
        <p:txBody>
          <a:bodyPr lIns="90000" rIns="90000" tIns="45000" bIns="45000" anchor="ctr"/>
          <a:p>
            <a:pPr>
              <a:lnSpc>
                <a:spcPct val="100000"/>
              </a:lnSpc>
            </a:pPr>
            <a:r>
              <a:rPr b="0" lang="en-IN" sz="1200" spc="-1" strike="noStrike">
                <a:solidFill>
                  <a:srgbClr val="a6a6a6"/>
                </a:solidFill>
                <a:latin typeface="Trebuchet MS"/>
                <a:ea typeface="DejaVu Sans"/>
              </a:rPr>
              <a:t>Find more PowerPoint templates on </a:t>
            </a:r>
            <a:r>
              <a:rPr b="1" lang="en-IN" sz="1200" spc="-1" strike="noStrike">
                <a:solidFill>
                  <a:srgbClr val="a6a6a6"/>
                </a:solidFill>
                <a:latin typeface="Trebuchet MS"/>
                <a:ea typeface="DejaVu Sans"/>
              </a:rPr>
              <a:t>prezentr.com</a:t>
            </a:r>
            <a:r>
              <a:rPr b="0" lang="en-IN" sz="1200" spc="-1" strike="noStrike">
                <a:solidFill>
                  <a:srgbClr val="a6a6a6"/>
                </a:solidFill>
                <a:latin typeface="Trebuchet MS"/>
                <a:ea typeface="DejaVu Sans"/>
              </a:rPr>
              <a:t>!</a:t>
            </a:r>
            <a:endParaRPr b="0" lang="en-IN" sz="1200" spc="-1" strike="noStrike">
              <a:latin typeface="Arial"/>
            </a:endParaRPr>
          </a:p>
        </p:txBody>
      </p:sp>
      <p:sp>
        <p:nvSpPr>
          <p:cNvPr id="82" name="PlaceHolder 2"/>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8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google.com/url?sa=t&amp;rct=j&amp;q=&amp;esrc=s&amp;source=web&amp;cd=2&amp;cad=rja&amp;uact=8&amp;ved=2ahUKEwjXi_L1jbvnAhVGIqwKHTJlDNQQFjABegQIAhAB&amp;url=https%3A%2F%2Farxiv.org%2Fpdf%2F1302.6379&amp;usg=AOvVaw3T9G28b-P1ECXauRR-dskp" TargetMode="External"/><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5118480" y="1533960"/>
            <a:ext cx="6983280" cy="238680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pPr>
            <a:r>
              <a:rPr b="1" lang="en-IN" sz="4400" spc="-1" strike="noStrike">
                <a:solidFill>
                  <a:srgbClr val="07b8b8"/>
                </a:solidFill>
                <a:latin typeface="Calibri"/>
              </a:rPr>
              <a:t>Realtime Custom </a:t>
            </a:r>
            <a:br/>
            <a:r>
              <a:rPr b="1" lang="en-IN" sz="4400" spc="-1" strike="noStrike">
                <a:solidFill>
                  <a:srgbClr val="07b8b8"/>
                </a:solidFill>
                <a:latin typeface="Calibri"/>
              </a:rPr>
              <a:t>Object Detection &amp; Recognition</a:t>
            </a:r>
            <a:br/>
            <a:br/>
            <a:r>
              <a:rPr b="1" lang="en-IN" sz="4400" spc="-1" strike="noStrike">
                <a:solidFill>
                  <a:srgbClr val="07b8b8"/>
                </a:solidFill>
                <a:latin typeface="Calibri"/>
              </a:rPr>
              <a:t>Implementation</a:t>
            </a:r>
            <a:endParaRPr b="0" lang="en-IN" sz="4400" spc="-1" strike="noStrike">
              <a:latin typeface="Arial"/>
            </a:endParaRPr>
          </a:p>
        </p:txBody>
      </p:sp>
      <p:sp>
        <p:nvSpPr>
          <p:cNvPr id="121" name="CustomShape 2"/>
          <p:cNvSpPr/>
          <p:nvPr/>
        </p:nvSpPr>
        <p:spPr>
          <a:xfrm>
            <a:off x="4996080" y="4311000"/>
            <a:ext cx="6983280" cy="1654920"/>
          </a:xfrm>
          <a:prstGeom prst="rect">
            <a:avLst/>
          </a:prstGeom>
          <a:noFill/>
          <a:ln>
            <a:noFill/>
          </a:ln>
        </p:spPr>
        <p:style>
          <a:lnRef idx="0"/>
          <a:fillRef idx="0"/>
          <a:effectRef idx="0"/>
          <a:fontRef idx="minor"/>
        </p:style>
        <p:txBody>
          <a:bodyPr lIns="90000" rIns="90000" tIns="45000" bIns="45000">
            <a:normAutofit/>
          </a:bodyPr>
          <a:p>
            <a:pPr algn="ctr">
              <a:lnSpc>
                <a:spcPct val="90000"/>
              </a:lnSpc>
              <a:spcBef>
                <a:spcPts val="1001"/>
              </a:spcBef>
            </a:pPr>
            <a:r>
              <a:rPr b="0" lang="en-IN" sz="2400" spc="-1" strike="noStrike">
                <a:solidFill>
                  <a:srgbClr val="404040"/>
                </a:solidFill>
                <a:latin typeface="Calibri"/>
              </a:rPr>
              <a:t>Presenters:-</a:t>
            </a:r>
            <a:endParaRPr b="0" lang="en-IN" sz="2400" spc="-1" strike="noStrike">
              <a:latin typeface="Arial"/>
            </a:endParaRPr>
          </a:p>
          <a:p>
            <a:pPr algn="ctr">
              <a:lnSpc>
                <a:spcPct val="90000"/>
              </a:lnSpc>
              <a:spcBef>
                <a:spcPts val="1001"/>
              </a:spcBef>
            </a:pPr>
            <a:endParaRPr b="0" lang="en-IN" sz="2400" spc="-1" strike="noStrike">
              <a:latin typeface="Arial"/>
            </a:endParaRPr>
          </a:p>
          <a:p>
            <a:pPr algn="ctr">
              <a:lnSpc>
                <a:spcPct val="90000"/>
              </a:lnSpc>
              <a:spcBef>
                <a:spcPts val="1001"/>
              </a:spcBef>
            </a:pPr>
            <a:r>
              <a:rPr b="1" lang="en-IN" sz="2400" spc="-1" strike="noStrike">
                <a:solidFill>
                  <a:srgbClr val="404040"/>
                </a:solidFill>
                <a:latin typeface="Calibri"/>
              </a:rPr>
              <a:t>Divya Saxena </a:t>
            </a:r>
            <a:endParaRPr b="0" lang="en-IN" sz="2400" spc="-1" strike="noStrike">
              <a:latin typeface="Arial"/>
            </a:endParaRPr>
          </a:p>
        </p:txBody>
      </p:sp>
      <p:sp>
        <p:nvSpPr>
          <p:cNvPr id="122" name="CustomShape 3"/>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23"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EBBF911D-F7A3-4373-9FAA-D161F0A932E6}" type="slidenum">
              <a:rPr b="0" lang="en-IN" sz="1200" spc="-1" strike="noStrike">
                <a:solidFill>
                  <a:srgbClr val="000000"/>
                </a:solidFill>
                <a:latin typeface="Trebuchet MS"/>
              </a:rPr>
              <a:t>1</a:t>
            </a:fld>
            <a:endParaRPr b="0" lang="en-IN" sz="1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Celebrity Face Recognition- Accuracy</a:t>
            </a:r>
            <a:endParaRPr b="0" lang="en-IN" sz="4000" spc="-1" strike="noStrike">
              <a:latin typeface="Arial"/>
            </a:endParaRPr>
          </a:p>
        </p:txBody>
      </p:sp>
      <p:sp>
        <p:nvSpPr>
          <p:cNvPr id="192"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93"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F80B2AD-C714-4B86-B12F-774E57776E84}" type="slidenum">
              <a:rPr b="0" lang="en-IN" sz="1200" spc="-1" strike="noStrike">
                <a:solidFill>
                  <a:srgbClr val="000000"/>
                </a:solidFill>
                <a:latin typeface="Trebuchet MS"/>
              </a:rPr>
              <a:t>1</a:t>
            </a:fld>
            <a:endParaRPr b="0" lang="en-IN" sz="1200" spc="-1" strike="noStrike">
              <a:latin typeface="Arial"/>
            </a:endParaRPr>
          </a:p>
        </p:txBody>
      </p:sp>
      <p:sp>
        <p:nvSpPr>
          <p:cNvPr id="194" name="CustomShape 4"/>
          <p:cNvSpPr/>
          <p:nvPr/>
        </p:nvSpPr>
        <p:spPr>
          <a:xfrm flipV="1">
            <a:off x="2086920" y="2105280"/>
            <a:ext cx="13228560" cy="45000"/>
          </a:xfrm>
          <a:prstGeom prst="rect">
            <a:avLst/>
          </a:prstGeom>
          <a:noFill/>
          <a:ln>
            <a:noFill/>
          </a:ln>
        </p:spPr>
        <p:style>
          <a:lnRef idx="0"/>
          <a:fillRef idx="0"/>
          <a:effectRef idx="0"/>
          <a:fontRef idx="minor"/>
        </p:style>
      </p:sp>
      <p:sp>
        <p:nvSpPr>
          <p:cNvPr id="195" name="CustomShape 5"/>
          <p:cNvSpPr/>
          <p:nvPr/>
        </p:nvSpPr>
        <p:spPr>
          <a:xfrm>
            <a:off x="842400" y="1719360"/>
            <a:ext cx="9226800" cy="36576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Once we have estimated the distance threshold τ in the previous step, </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Face recognition is as simple as calculating the distances between an input embedding vector and all embedding vectors in a database.</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But we have used a more robust approach for labelling the input </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Using </a:t>
            </a:r>
            <a:r>
              <a:rPr b="1" lang="en-IN" sz="1800" spc="-1" strike="noStrike">
                <a:solidFill>
                  <a:srgbClr val="000000"/>
                </a:solidFill>
                <a:latin typeface="Calibri"/>
                <a:ea typeface="Trebuchet MS"/>
              </a:rPr>
              <a:t>KNN classification</a:t>
            </a:r>
            <a:r>
              <a:rPr b="0" lang="en-IN" sz="1800" spc="-1" strike="noStrike">
                <a:solidFill>
                  <a:srgbClr val="000000"/>
                </a:solidFill>
                <a:latin typeface="Calibri"/>
                <a:ea typeface="Trebuchet MS"/>
              </a:rPr>
              <a:t> with a Euclidean distance metric </a:t>
            </a: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a </a:t>
            </a:r>
            <a:r>
              <a:rPr b="1" lang="en-IN" sz="1800" spc="-1" strike="noStrike">
                <a:solidFill>
                  <a:srgbClr val="000000"/>
                </a:solidFill>
                <a:latin typeface="Calibri"/>
                <a:ea typeface="Trebuchet MS"/>
              </a:rPr>
              <a:t>linear support vector machine</a:t>
            </a:r>
            <a:r>
              <a:rPr b="0" lang="en-IN" sz="1800" spc="-1" strike="noStrike">
                <a:solidFill>
                  <a:srgbClr val="000000"/>
                </a:solidFill>
                <a:latin typeface="Calibri"/>
                <a:ea typeface="Trebuchet MS"/>
              </a:rPr>
              <a:t> (SVM) trained with the database entries and used to classify i.e. identify new inputs.</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385623"/>
              </a:buClr>
              <a:buFont typeface="Arial"/>
              <a:buChar char="•"/>
            </a:pPr>
            <a:r>
              <a:rPr b="1" i="1" lang="en-IN" sz="1800" spc="-1" strike="noStrike">
                <a:solidFill>
                  <a:srgbClr val="385623"/>
                </a:solidFill>
                <a:latin typeface="Calibri"/>
                <a:ea typeface="Trebuchet MS"/>
              </a:rPr>
              <a:t> </a:t>
            </a:r>
            <a:r>
              <a:rPr b="1" i="1" lang="en-IN" sz="1800" spc="-1" strike="noStrike">
                <a:solidFill>
                  <a:srgbClr val="385623"/>
                </a:solidFill>
                <a:latin typeface="Calibri"/>
                <a:ea typeface="Trebuchet MS"/>
              </a:rPr>
              <a:t>The accuracy for celebrity recognition using 1. K-NN 2. Support Vector Machines (SVM) is 96% and 98% respectively.</a:t>
            </a:r>
            <a:endParaRPr b="0" lang="en-IN"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Celebrity Face Recognition- Dataset Visualization</a:t>
            </a:r>
            <a:endParaRPr b="0" lang="en-IN" sz="4000" spc="-1" strike="noStrike">
              <a:latin typeface="Arial"/>
            </a:endParaRPr>
          </a:p>
        </p:txBody>
      </p:sp>
      <p:sp>
        <p:nvSpPr>
          <p:cNvPr id="197"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98"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195829C-50E3-42C7-A6A2-2DBD518A5B2D}" type="slidenum">
              <a:rPr b="0" lang="en-IN" sz="1200" spc="-1" strike="noStrike">
                <a:solidFill>
                  <a:srgbClr val="000000"/>
                </a:solidFill>
                <a:latin typeface="Trebuchet MS"/>
              </a:rPr>
              <a:t>1</a:t>
            </a:fld>
            <a:endParaRPr b="0" lang="en-IN" sz="1200" spc="-1" strike="noStrike">
              <a:latin typeface="Arial"/>
            </a:endParaRPr>
          </a:p>
        </p:txBody>
      </p:sp>
      <p:sp>
        <p:nvSpPr>
          <p:cNvPr id="199" name="CustomShape 4"/>
          <p:cNvSpPr/>
          <p:nvPr/>
        </p:nvSpPr>
        <p:spPr>
          <a:xfrm flipV="1">
            <a:off x="2086920" y="2105280"/>
            <a:ext cx="13228560" cy="45000"/>
          </a:xfrm>
          <a:prstGeom prst="rect">
            <a:avLst/>
          </a:prstGeom>
          <a:noFill/>
          <a:ln>
            <a:noFill/>
          </a:ln>
        </p:spPr>
        <p:style>
          <a:lnRef idx="0"/>
          <a:fillRef idx="0"/>
          <a:effectRef idx="0"/>
          <a:fontRef idx="minor"/>
        </p:style>
      </p:sp>
      <p:sp>
        <p:nvSpPr>
          <p:cNvPr id="200" name="CustomShape 5"/>
          <p:cNvSpPr/>
          <p:nvPr/>
        </p:nvSpPr>
        <p:spPr>
          <a:xfrm>
            <a:off x="972000" y="1805760"/>
            <a:ext cx="10405440" cy="146232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To embed the dataset into 2D space for displaying identity clusters, </a:t>
            </a:r>
            <a:r>
              <a:rPr b="1" lang="en-IN" sz="1800" spc="-1" strike="noStrike">
                <a:solidFill>
                  <a:srgbClr val="000000"/>
                </a:solidFill>
                <a:latin typeface="Calibri"/>
                <a:ea typeface="Trebuchet MS"/>
              </a:rPr>
              <a:t>t-distributed Stochastic Neighbor Embedding (t-SNE)</a:t>
            </a:r>
            <a:r>
              <a:rPr b="0" lang="en-IN" sz="1800" spc="-1" strike="noStrike">
                <a:solidFill>
                  <a:srgbClr val="000000"/>
                </a:solidFill>
                <a:latin typeface="Calibri"/>
                <a:ea typeface="Trebuchet MS"/>
              </a:rPr>
              <a:t> is applied to the 128-dimensional embedding vectors.</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Except from a few outliers, identity clusters are well separated.</a:t>
            </a:r>
            <a:endParaRPr b="0" lang="en-IN" sz="1800" spc="-1" strike="noStrike">
              <a:latin typeface="Arial"/>
            </a:endParaRPr>
          </a:p>
        </p:txBody>
      </p:sp>
      <p:pic>
        <p:nvPicPr>
          <p:cNvPr id="201" name="Picture 9" descr=""/>
          <p:cNvPicPr/>
          <p:nvPr/>
        </p:nvPicPr>
        <p:blipFill>
          <a:blip r:embed="rId1"/>
          <a:stretch/>
        </p:blipFill>
        <p:spPr>
          <a:xfrm>
            <a:off x="1745640" y="3243960"/>
            <a:ext cx="7049520" cy="24706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Celebrity Face Recognition- References</a:t>
            </a:r>
            <a:endParaRPr b="0" lang="en-IN" sz="4000" spc="-1" strike="noStrike">
              <a:latin typeface="Arial"/>
            </a:endParaRPr>
          </a:p>
        </p:txBody>
      </p:sp>
      <p:sp>
        <p:nvSpPr>
          <p:cNvPr id="203"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04"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8454DD7-E896-48E5-BB23-49F71912CD09}" type="slidenum">
              <a:rPr b="0" lang="en-IN" sz="1200" spc="-1" strike="noStrike">
                <a:solidFill>
                  <a:srgbClr val="000000"/>
                </a:solidFill>
                <a:latin typeface="Trebuchet MS"/>
              </a:rPr>
              <a:t>1</a:t>
            </a:fld>
            <a:endParaRPr b="0" lang="en-IN" sz="1200" spc="-1" strike="noStrike">
              <a:latin typeface="Arial"/>
            </a:endParaRPr>
          </a:p>
        </p:txBody>
      </p:sp>
      <p:sp>
        <p:nvSpPr>
          <p:cNvPr id="205" name="CustomShape 4"/>
          <p:cNvSpPr/>
          <p:nvPr/>
        </p:nvSpPr>
        <p:spPr>
          <a:xfrm flipV="1">
            <a:off x="2086920" y="2105280"/>
            <a:ext cx="13228560" cy="45000"/>
          </a:xfrm>
          <a:prstGeom prst="rect">
            <a:avLst/>
          </a:prstGeom>
          <a:noFill/>
          <a:ln>
            <a:noFill/>
          </a:ln>
        </p:spPr>
        <p:style>
          <a:lnRef idx="0"/>
          <a:fillRef idx="0"/>
          <a:effectRef idx="0"/>
          <a:fontRef idx="minor"/>
        </p:style>
      </p:sp>
      <p:sp>
        <p:nvSpPr>
          <p:cNvPr id="206" name="CustomShape 5"/>
          <p:cNvSpPr/>
          <p:nvPr/>
        </p:nvSpPr>
        <p:spPr>
          <a:xfrm>
            <a:off x="972000" y="1561320"/>
            <a:ext cx="10405440" cy="146304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reference we have followed for general ideas is about “Person Finder”</a:t>
            </a:r>
            <a:endParaRPr b="0" lang="en-IN" sz="1800" spc="-1" strike="noStrike">
              <a:latin typeface="Arial"/>
            </a:endParaRPr>
          </a:p>
          <a:p>
            <a:pPr marL="285840" indent="-285120">
              <a:lnSpc>
                <a:spcPct val="100000"/>
              </a:lnSpc>
              <a:buClr>
                <a:srgbClr val="000000"/>
              </a:buClr>
              <a:buFont typeface="Arial"/>
              <a:buChar char="•"/>
            </a:pPr>
            <a:r>
              <a:rPr b="0" lang="en-IN" sz="1800" spc="-1" strike="noStrike" u="sng">
                <a:solidFill>
                  <a:srgbClr val="0563c1"/>
                </a:solidFill>
                <a:uFillTx/>
                <a:latin typeface="Calibri"/>
                <a:ea typeface="Trebuchet MS"/>
                <a:hlinkClick r:id="rId1"/>
              </a:rPr>
              <a:t>https://www.google.com/url?sa=t&amp;rct=j&amp;q=&amp;esrc=s&amp;source=web&amp;cd=2&amp;cad=rja&amp;uact=8&amp;ved=2ahUKEwjXi_L1jbvnAhVGIqwKHTJlDNQQFjABegQIAhAB&amp;url=https%3A%2F%2Farxiv.org%2Fpdf%2F1302.6379&amp;usg=AOvVaw3T9G28b-P1ECXauRR-dskp</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What we have followed/used from this reference paper is the below flowchart.</a:t>
            </a: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And the Support Vector Machine classifier.</a:t>
            </a:r>
            <a:endParaRPr b="0" lang="en-IN" sz="1800" spc="-1" strike="noStrike">
              <a:latin typeface="Arial"/>
            </a:endParaRPr>
          </a:p>
        </p:txBody>
      </p:sp>
      <p:pic>
        <p:nvPicPr>
          <p:cNvPr id="207" name="Picture 6" descr=""/>
          <p:cNvPicPr/>
          <p:nvPr/>
        </p:nvPicPr>
        <p:blipFill>
          <a:blip r:embed="rId2"/>
          <a:stretch/>
        </p:blipFill>
        <p:spPr>
          <a:xfrm>
            <a:off x="6176520" y="3282480"/>
            <a:ext cx="3533400" cy="2923560"/>
          </a:xfrm>
          <a:prstGeom prst="rect">
            <a:avLst/>
          </a:prstGeom>
          <a:ln>
            <a:noFill/>
          </a:ln>
        </p:spPr>
      </p:pic>
      <p:sp>
        <p:nvSpPr>
          <p:cNvPr id="208" name="CustomShape 6"/>
          <p:cNvSpPr/>
          <p:nvPr/>
        </p:nvSpPr>
        <p:spPr>
          <a:xfrm>
            <a:off x="979560" y="3660840"/>
            <a:ext cx="4283640" cy="2184480"/>
          </a:xfrm>
          <a:prstGeom prst="cloud">
            <a:avLst/>
          </a:prstGeom>
          <a:solidFill>
            <a:srgbClr val="07b8b8"/>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Trebuchet MS"/>
                <a:ea typeface="DejaVu Sans"/>
              </a:rPr>
              <a:t>     </a:t>
            </a:r>
            <a:r>
              <a:rPr b="0" lang="en-IN" sz="1800" spc="-1" strike="noStrike">
                <a:solidFill>
                  <a:srgbClr val="ffffff"/>
                </a:solidFill>
                <a:latin typeface="Trebuchet MS"/>
                <a:ea typeface="DejaVu Sans"/>
              </a:rPr>
              <a:t>Extension:</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a:solidFill>
                  <a:srgbClr val="ffffff"/>
                </a:solidFill>
                <a:latin typeface="Trebuchet MS"/>
                <a:ea typeface="DejaVu Sans"/>
              </a:rPr>
              <a:t>Added the recognition feature for celebrities using neural networks with Keras.</a:t>
            </a:r>
            <a:endParaRPr b="0" lang="en-IN" sz="1800" spc="-1" strike="noStrike">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COCO Realtime Multiple Object Detection</a:t>
            </a:r>
            <a:endParaRPr b="0" lang="en-IN" sz="4000" spc="-1" strike="noStrike">
              <a:latin typeface="Arial"/>
            </a:endParaRPr>
          </a:p>
        </p:txBody>
      </p:sp>
      <p:sp>
        <p:nvSpPr>
          <p:cNvPr id="210"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11"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E24EB2F-4292-4CD9-8012-2E503726758B}" type="slidenum">
              <a:rPr b="0" lang="en-IN" sz="1200" spc="-1" strike="noStrike">
                <a:solidFill>
                  <a:srgbClr val="000000"/>
                </a:solidFill>
                <a:latin typeface="Trebuchet MS"/>
              </a:rPr>
              <a:t>1</a:t>
            </a:fld>
            <a:endParaRPr b="0" lang="en-IN" sz="1200" spc="-1" strike="noStrike">
              <a:latin typeface="Arial"/>
            </a:endParaRPr>
          </a:p>
        </p:txBody>
      </p:sp>
      <p:sp>
        <p:nvSpPr>
          <p:cNvPr id="212" name="CustomShape 4"/>
          <p:cNvSpPr/>
          <p:nvPr/>
        </p:nvSpPr>
        <p:spPr>
          <a:xfrm flipV="1">
            <a:off x="2086920" y="2105280"/>
            <a:ext cx="13228560" cy="45000"/>
          </a:xfrm>
          <a:prstGeom prst="rect">
            <a:avLst/>
          </a:prstGeom>
          <a:noFill/>
          <a:ln>
            <a:noFill/>
          </a:ln>
        </p:spPr>
        <p:style>
          <a:lnRef idx="0"/>
          <a:fillRef idx="0"/>
          <a:effectRef idx="0"/>
          <a:fontRef idx="minor"/>
        </p:style>
      </p:sp>
      <p:sp>
        <p:nvSpPr>
          <p:cNvPr id="213" name="CustomShape 5"/>
          <p:cNvSpPr/>
          <p:nvPr/>
        </p:nvSpPr>
        <p:spPr>
          <a:xfrm>
            <a:off x="842400" y="1719360"/>
            <a:ext cx="8881560" cy="310824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COCO dataset is already pre-processed, therefore no need for pre-processing.</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dataset images or videos will be given as input to YOLO network that has been trained on COCO dataset.</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videos for input will be taken from the /videos folder in the project directory.</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output video with the bounding boxes with labels will be stored in the folder /output in the project directory.</a:t>
            </a:r>
            <a:endParaRPr b="0" lang="en-IN" sz="1800" spc="-1" strike="noStrike">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COCO Realtime Multiple Object Detection</a:t>
            </a:r>
            <a:endParaRPr b="0" lang="en-IN" sz="4000" spc="-1" strike="noStrike">
              <a:latin typeface="Arial"/>
            </a:endParaRPr>
          </a:p>
        </p:txBody>
      </p:sp>
      <p:sp>
        <p:nvSpPr>
          <p:cNvPr id="215"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16"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1C8EE534-0C40-4EC8-8D38-A7F8D27B83B4}" type="slidenum">
              <a:rPr b="0" lang="en-IN" sz="1200" spc="-1" strike="noStrike">
                <a:solidFill>
                  <a:srgbClr val="000000"/>
                </a:solidFill>
                <a:latin typeface="Trebuchet MS"/>
              </a:rPr>
              <a:t>1</a:t>
            </a:fld>
            <a:endParaRPr b="0" lang="en-IN" sz="1200" spc="-1" strike="noStrike">
              <a:latin typeface="Arial"/>
            </a:endParaRPr>
          </a:p>
        </p:txBody>
      </p:sp>
      <p:sp>
        <p:nvSpPr>
          <p:cNvPr id="217" name="CustomShape 4"/>
          <p:cNvSpPr/>
          <p:nvPr/>
        </p:nvSpPr>
        <p:spPr>
          <a:xfrm flipV="1">
            <a:off x="2086920" y="2105280"/>
            <a:ext cx="13228560" cy="45000"/>
          </a:xfrm>
          <a:prstGeom prst="rect">
            <a:avLst/>
          </a:prstGeom>
          <a:noFill/>
          <a:ln>
            <a:noFill/>
          </a:ln>
        </p:spPr>
        <p:style>
          <a:lnRef idx="0"/>
          <a:fillRef idx="0"/>
          <a:effectRef idx="0"/>
          <a:fontRef idx="minor"/>
        </p:style>
      </p:sp>
      <p:pic>
        <p:nvPicPr>
          <p:cNvPr id="218" name="Picture 6" descr=""/>
          <p:cNvPicPr/>
          <p:nvPr/>
        </p:nvPicPr>
        <p:blipFill>
          <a:blip r:embed="rId1"/>
          <a:stretch/>
        </p:blipFill>
        <p:spPr>
          <a:xfrm>
            <a:off x="1791360" y="1650240"/>
            <a:ext cx="7832160" cy="433296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COCO Realtime Multiple Object Detection</a:t>
            </a:r>
            <a:endParaRPr b="0" lang="en-IN" sz="4000" spc="-1" strike="noStrike">
              <a:latin typeface="Arial"/>
            </a:endParaRPr>
          </a:p>
        </p:txBody>
      </p:sp>
      <p:sp>
        <p:nvSpPr>
          <p:cNvPr id="220"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21"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378263F-8A76-47DE-8DAB-DD02C2FFA705}" type="slidenum">
              <a:rPr b="0" lang="en-IN" sz="1200" spc="-1" strike="noStrike">
                <a:solidFill>
                  <a:srgbClr val="000000"/>
                </a:solidFill>
                <a:latin typeface="Trebuchet MS"/>
              </a:rPr>
              <a:t>1</a:t>
            </a:fld>
            <a:endParaRPr b="0" lang="en-IN" sz="1200" spc="-1" strike="noStrike">
              <a:latin typeface="Arial"/>
            </a:endParaRPr>
          </a:p>
        </p:txBody>
      </p:sp>
      <p:sp>
        <p:nvSpPr>
          <p:cNvPr id="222" name="CustomShape 4"/>
          <p:cNvSpPr/>
          <p:nvPr/>
        </p:nvSpPr>
        <p:spPr>
          <a:xfrm flipV="1">
            <a:off x="2086920" y="2105280"/>
            <a:ext cx="13228560" cy="45000"/>
          </a:xfrm>
          <a:prstGeom prst="rect">
            <a:avLst/>
          </a:prstGeom>
          <a:noFill/>
          <a:ln>
            <a:noFill/>
          </a:ln>
        </p:spPr>
        <p:style>
          <a:lnRef idx="0"/>
          <a:fillRef idx="0"/>
          <a:effectRef idx="0"/>
          <a:fontRef idx="minor"/>
        </p:style>
      </p:sp>
      <p:pic>
        <p:nvPicPr>
          <p:cNvPr id="223" name="Picture 6" descr=""/>
          <p:cNvPicPr/>
          <p:nvPr/>
        </p:nvPicPr>
        <p:blipFill>
          <a:blip r:embed="rId1"/>
          <a:stretch/>
        </p:blipFill>
        <p:spPr>
          <a:xfrm>
            <a:off x="1446480" y="1515600"/>
            <a:ext cx="8091000" cy="477468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Realtime Object Detection (Webcam)</a:t>
            </a:r>
            <a:endParaRPr b="0" lang="en-IN" sz="4000" spc="-1" strike="noStrike">
              <a:latin typeface="Arial"/>
            </a:endParaRPr>
          </a:p>
        </p:txBody>
      </p:sp>
      <p:sp>
        <p:nvSpPr>
          <p:cNvPr id="225"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26"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D11C7759-60E2-48A1-92ED-38BDA368AECF}" type="slidenum">
              <a:rPr b="0" lang="en-IN" sz="1200" spc="-1" strike="noStrike">
                <a:solidFill>
                  <a:srgbClr val="000000"/>
                </a:solidFill>
                <a:latin typeface="Trebuchet MS"/>
              </a:rPr>
              <a:t>1</a:t>
            </a:fld>
            <a:endParaRPr b="0" lang="en-IN" sz="1200" spc="-1" strike="noStrike">
              <a:latin typeface="Arial"/>
            </a:endParaRPr>
          </a:p>
        </p:txBody>
      </p:sp>
      <p:sp>
        <p:nvSpPr>
          <p:cNvPr id="227" name="CustomShape 4"/>
          <p:cNvSpPr/>
          <p:nvPr/>
        </p:nvSpPr>
        <p:spPr>
          <a:xfrm flipV="1">
            <a:off x="2086920" y="2105280"/>
            <a:ext cx="13228560" cy="45000"/>
          </a:xfrm>
          <a:prstGeom prst="rect">
            <a:avLst/>
          </a:prstGeom>
          <a:noFill/>
          <a:ln>
            <a:noFill/>
          </a:ln>
        </p:spPr>
        <p:style>
          <a:lnRef idx="0"/>
          <a:fillRef idx="0"/>
          <a:effectRef idx="0"/>
          <a:fontRef idx="minor"/>
        </p:style>
      </p:sp>
      <p:sp>
        <p:nvSpPr>
          <p:cNvPr id="228" name="CustomShape 5"/>
          <p:cNvSpPr/>
          <p:nvPr/>
        </p:nvSpPr>
        <p:spPr>
          <a:xfrm>
            <a:off x="842400" y="1719360"/>
            <a:ext cx="8881560" cy="447984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input will be captured by drawing the bounding boxes around the object to detect in real-time captured by the webcam.</a:t>
            </a: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input will be the video or webcam (camera) whichever argument we supply at runtime.</a:t>
            </a: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videos for input will be taken from the /videos folder in the project directory.</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We can also change the trackers by supplying the relevant tracker IDs as outlined below,</a:t>
            </a:r>
            <a:endParaRPr b="0" lang="en-IN" sz="1800" spc="-1" strike="noStrike">
              <a:latin typeface="Arial"/>
            </a:endParaRPr>
          </a:p>
          <a:p>
            <a:pPr lvl="1" marL="743040" indent="-285120">
              <a:lnSpc>
                <a:spcPct val="100000"/>
              </a:lnSpc>
              <a:buClr>
                <a:srgbClr val="000000"/>
              </a:buClr>
              <a:buFont typeface="Arial"/>
              <a:buChar char="•"/>
            </a:pPr>
            <a:r>
              <a:rPr b="0" lang="en-IN" sz="1800" spc="-1" strike="noStrike">
                <a:solidFill>
                  <a:srgbClr val="000000"/>
                </a:solidFill>
                <a:latin typeface="Calibri"/>
                <a:ea typeface="Trebuchet MS"/>
              </a:rPr>
              <a:t>csrt": cv2.TrackerCSRT_create</a:t>
            </a:r>
            <a:endParaRPr b="0" lang="en-IN" sz="1800" spc="-1" strike="noStrike">
              <a:latin typeface="Arial"/>
            </a:endParaRPr>
          </a:p>
          <a:p>
            <a:pPr lvl="1" marL="743040" indent="-285120">
              <a:lnSpc>
                <a:spcPct val="100000"/>
              </a:lnSpc>
              <a:buClr>
                <a:srgbClr val="000000"/>
              </a:buClr>
              <a:buFont typeface="Arial"/>
              <a:buChar char="•"/>
            </a:pPr>
            <a:r>
              <a:rPr b="0" lang="en-IN" sz="1800" spc="-1" strike="noStrike">
                <a:solidFill>
                  <a:srgbClr val="000000"/>
                </a:solidFill>
                <a:latin typeface="Calibri"/>
                <a:ea typeface="Trebuchet MS"/>
              </a:rPr>
              <a:t>kcf": cv2.TrackerKCF_create</a:t>
            </a:r>
            <a:endParaRPr b="0" lang="en-IN" sz="1800" spc="-1" strike="noStrike">
              <a:latin typeface="Arial"/>
            </a:endParaRPr>
          </a:p>
          <a:p>
            <a:pPr lvl="1" marL="743040" indent="-285120">
              <a:lnSpc>
                <a:spcPct val="100000"/>
              </a:lnSpc>
              <a:buClr>
                <a:srgbClr val="000000"/>
              </a:buClr>
              <a:buFont typeface="Arial"/>
              <a:buChar char="•"/>
            </a:pPr>
            <a:r>
              <a:rPr b="0" lang="en-IN" sz="1800" spc="-1" strike="noStrike">
                <a:solidFill>
                  <a:srgbClr val="000000"/>
                </a:solidFill>
                <a:latin typeface="Calibri"/>
                <a:ea typeface="Trebuchet MS"/>
              </a:rPr>
              <a:t>boosting": cv2.TrackerBoosting_create</a:t>
            </a:r>
            <a:endParaRPr b="0" lang="en-IN" sz="1800" spc="-1" strike="noStrike">
              <a:latin typeface="Arial"/>
            </a:endParaRPr>
          </a:p>
          <a:p>
            <a:pPr lvl="1" marL="743040" indent="-285120">
              <a:lnSpc>
                <a:spcPct val="100000"/>
              </a:lnSpc>
              <a:buClr>
                <a:srgbClr val="000000"/>
              </a:buClr>
              <a:buFont typeface="Arial"/>
              <a:buChar char="•"/>
            </a:pPr>
            <a:r>
              <a:rPr b="0" lang="en-IN" sz="1800" spc="-1" strike="noStrike">
                <a:solidFill>
                  <a:srgbClr val="000000"/>
                </a:solidFill>
                <a:latin typeface="Calibri"/>
                <a:ea typeface="Trebuchet MS"/>
              </a:rPr>
              <a:t>mil": cv2.TrackerMIL_create,</a:t>
            </a:r>
            <a:endParaRPr b="0" lang="en-IN" sz="1800" spc="-1" strike="noStrike">
              <a:latin typeface="Arial"/>
            </a:endParaRPr>
          </a:p>
          <a:p>
            <a:pPr lvl="1" marL="743040" indent="-285120">
              <a:lnSpc>
                <a:spcPct val="100000"/>
              </a:lnSpc>
              <a:buClr>
                <a:srgbClr val="000000"/>
              </a:buClr>
              <a:buFont typeface="Arial"/>
              <a:buChar char="•"/>
            </a:pPr>
            <a:r>
              <a:rPr b="0" lang="en-IN" sz="1800" spc="-1" strike="noStrike">
                <a:solidFill>
                  <a:srgbClr val="000000"/>
                </a:solidFill>
                <a:latin typeface="Calibri"/>
                <a:ea typeface="Trebuchet MS"/>
              </a:rPr>
              <a:t>tld": cv2.TrackerTLD_create</a:t>
            </a:r>
            <a:endParaRPr b="0" lang="en-IN" sz="1800" spc="-1" strike="noStrike">
              <a:latin typeface="Arial"/>
            </a:endParaRPr>
          </a:p>
          <a:p>
            <a:pPr lvl="1" marL="743040" indent="-285120">
              <a:lnSpc>
                <a:spcPct val="100000"/>
              </a:lnSpc>
              <a:buClr>
                <a:srgbClr val="000000"/>
              </a:buClr>
              <a:buFont typeface="Arial"/>
              <a:buChar char="•"/>
            </a:pPr>
            <a:r>
              <a:rPr b="0" lang="en-IN" sz="1800" spc="-1" strike="noStrike">
                <a:solidFill>
                  <a:srgbClr val="000000"/>
                </a:solidFill>
                <a:latin typeface="Calibri"/>
                <a:ea typeface="Trebuchet MS"/>
              </a:rPr>
              <a:t>medianflow": cv2.TrackerMedianFlow_create</a:t>
            </a:r>
            <a:endParaRPr b="0" lang="en-IN" sz="1800" spc="-1" strike="noStrike">
              <a:latin typeface="Arial"/>
            </a:endParaRPr>
          </a:p>
          <a:p>
            <a:pPr lvl="1" marL="743040" indent="-285120">
              <a:lnSpc>
                <a:spcPct val="100000"/>
              </a:lnSpc>
              <a:buClr>
                <a:srgbClr val="000000"/>
              </a:buClr>
              <a:buFont typeface="Arial"/>
              <a:buChar char="•"/>
            </a:pPr>
            <a:r>
              <a:rPr b="0" lang="en-IN" sz="1800" spc="-1" strike="noStrike">
                <a:solidFill>
                  <a:srgbClr val="000000"/>
                </a:solidFill>
                <a:latin typeface="Calibri"/>
                <a:ea typeface="Trebuchet MS"/>
              </a:rPr>
              <a:t>mosse": cv2.TrackerMOSSE_create</a:t>
            </a:r>
            <a:endParaRPr b="0" lang="en-IN" sz="1800" spc="-1" strike="noStrike">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Realtime Object Detection (Webcam)</a:t>
            </a:r>
            <a:endParaRPr b="0" lang="en-IN" sz="4000" spc="-1" strike="noStrike">
              <a:latin typeface="Arial"/>
            </a:endParaRPr>
          </a:p>
        </p:txBody>
      </p:sp>
      <p:sp>
        <p:nvSpPr>
          <p:cNvPr id="230"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31"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C982446E-87E7-49B1-A189-E988BA1DFEBC}" type="slidenum">
              <a:rPr b="0" lang="en-IN" sz="1200" spc="-1" strike="noStrike">
                <a:solidFill>
                  <a:srgbClr val="000000"/>
                </a:solidFill>
                <a:latin typeface="Trebuchet MS"/>
              </a:rPr>
              <a:t>1</a:t>
            </a:fld>
            <a:endParaRPr b="0" lang="en-IN" sz="1200" spc="-1" strike="noStrike">
              <a:latin typeface="Arial"/>
            </a:endParaRPr>
          </a:p>
        </p:txBody>
      </p:sp>
      <p:sp>
        <p:nvSpPr>
          <p:cNvPr id="232" name="CustomShape 4"/>
          <p:cNvSpPr/>
          <p:nvPr/>
        </p:nvSpPr>
        <p:spPr>
          <a:xfrm flipV="1">
            <a:off x="2086920" y="2105280"/>
            <a:ext cx="13228560" cy="45000"/>
          </a:xfrm>
          <a:prstGeom prst="rect">
            <a:avLst/>
          </a:prstGeom>
          <a:noFill/>
          <a:ln>
            <a:noFill/>
          </a:ln>
        </p:spPr>
        <p:style>
          <a:lnRef idx="0"/>
          <a:fillRef idx="0"/>
          <a:effectRef idx="0"/>
          <a:fontRef idx="minor"/>
        </p:style>
      </p:sp>
      <p:pic>
        <p:nvPicPr>
          <p:cNvPr id="233" name="Picture 6" descr=""/>
          <p:cNvPicPr/>
          <p:nvPr/>
        </p:nvPicPr>
        <p:blipFill>
          <a:blip r:embed="rId1"/>
          <a:stretch/>
        </p:blipFill>
        <p:spPr>
          <a:xfrm>
            <a:off x="1733760" y="1489680"/>
            <a:ext cx="7343280" cy="471204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Realtime Object Detection (Webcam)</a:t>
            </a:r>
            <a:endParaRPr b="0" lang="en-IN" sz="4000" spc="-1" strike="noStrike">
              <a:latin typeface="Arial"/>
            </a:endParaRPr>
          </a:p>
        </p:txBody>
      </p:sp>
      <p:sp>
        <p:nvSpPr>
          <p:cNvPr id="235"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36"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008B227-8ACD-4AE3-B127-824E558D5815}" type="slidenum">
              <a:rPr b="0" lang="en-IN" sz="1200" spc="-1" strike="noStrike">
                <a:solidFill>
                  <a:srgbClr val="000000"/>
                </a:solidFill>
                <a:latin typeface="Trebuchet MS"/>
              </a:rPr>
              <a:t>1</a:t>
            </a:fld>
            <a:endParaRPr b="0" lang="en-IN" sz="1200" spc="-1" strike="noStrike">
              <a:latin typeface="Arial"/>
            </a:endParaRPr>
          </a:p>
        </p:txBody>
      </p:sp>
      <p:sp>
        <p:nvSpPr>
          <p:cNvPr id="237" name="CustomShape 4"/>
          <p:cNvSpPr/>
          <p:nvPr/>
        </p:nvSpPr>
        <p:spPr>
          <a:xfrm flipV="1">
            <a:off x="2086920" y="2105280"/>
            <a:ext cx="13228560" cy="45000"/>
          </a:xfrm>
          <a:prstGeom prst="rect">
            <a:avLst/>
          </a:prstGeom>
          <a:noFill/>
          <a:ln>
            <a:noFill/>
          </a:ln>
        </p:spPr>
        <p:style>
          <a:lnRef idx="0"/>
          <a:fillRef idx="0"/>
          <a:effectRef idx="0"/>
          <a:fontRef idx="minor"/>
        </p:style>
      </p:sp>
      <p:pic>
        <p:nvPicPr>
          <p:cNvPr id="238" name="Picture 6" descr=""/>
          <p:cNvPicPr/>
          <p:nvPr/>
        </p:nvPicPr>
        <p:blipFill>
          <a:blip r:embed="rId1"/>
          <a:stretch/>
        </p:blipFill>
        <p:spPr>
          <a:xfrm>
            <a:off x="2294640" y="1496880"/>
            <a:ext cx="6681960" cy="476928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Realtime Object Detection (Webcam)</a:t>
            </a:r>
            <a:endParaRPr b="0" lang="en-IN" sz="4000" spc="-1" strike="noStrike">
              <a:latin typeface="Arial"/>
            </a:endParaRPr>
          </a:p>
        </p:txBody>
      </p:sp>
      <p:sp>
        <p:nvSpPr>
          <p:cNvPr id="240"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41"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D9953751-2E7D-447D-A7D7-E2DB4C9E99C0}" type="slidenum">
              <a:rPr b="0" lang="en-IN" sz="1200" spc="-1" strike="noStrike">
                <a:solidFill>
                  <a:srgbClr val="000000"/>
                </a:solidFill>
                <a:latin typeface="Trebuchet MS"/>
              </a:rPr>
              <a:t>1</a:t>
            </a:fld>
            <a:endParaRPr b="0" lang="en-IN" sz="1200" spc="-1" strike="noStrike">
              <a:latin typeface="Arial"/>
            </a:endParaRPr>
          </a:p>
        </p:txBody>
      </p:sp>
      <p:sp>
        <p:nvSpPr>
          <p:cNvPr id="242" name="CustomShape 4"/>
          <p:cNvSpPr/>
          <p:nvPr/>
        </p:nvSpPr>
        <p:spPr>
          <a:xfrm flipV="1">
            <a:off x="2086920" y="2105280"/>
            <a:ext cx="13228560" cy="45000"/>
          </a:xfrm>
          <a:prstGeom prst="rect">
            <a:avLst/>
          </a:prstGeom>
          <a:noFill/>
          <a:ln>
            <a:noFill/>
          </a:ln>
        </p:spPr>
        <p:style>
          <a:lnRef idx="0"/>
          <a:fillRef idx="0"/>
          <a:effectRef idx="0"/>
          <a:fontRef idx="minor"/>
        </p:style>
      </p:sp>
      <p:pic>
        <p:nvPicPr>
          <p:cNvPr id="243" name="Picture 9" descr=""/>
          <p:cNvPicPr/>
          <p:nvPr/>
        </p:nvPicPr>
        <p:blipFill>
          <a:blip r:embed="rId1"/>
          <a:stretch/>
        </p:blipFill>
        <p:spPr>
          <a:xfrm>
            <a:off x="2079000" y="1617480"/>
            <a:ext cx="6552360" cy="468648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Calibri"/>
              </a:rPr>
              <a:t>The Life Cycle</a:t>
            </a:r>
            <a:endParaRPr b="0" lang="en-IN" sz="4000" spc="-1" strike="noStrike">
              <a:latin typeface="Arial"/>
            </a:endParaRPr>
          </a:p>
        </p:txBody>
      </p:sp>
      <p:sp>
        <p:nvSpPr>
          <p:cNvPr id="125"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26"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9F52BB0-375D-4B72-8864-29EF26F5018F}" type="slidenum">
              <a:rPr b="0" lang="en-IN" sz="1200" spc="-1" strike="noStrike">
                <a:solidFill>
                  <a:srgbClr val="000000"/>
                </a:solidFill>
                <a:latin typeface="Trebuchet MS"/>
              </a:rPr>
              <a:t>1</a:t>
            </a:fld>
            <a:endParaRPr b="0" lang="en-IN" sz="1200" spc="-1" strike="noStrike">
              <a:latin typeface="Arial"/>
            </a:endParaRPr>
          </a:p>
        </p:txBody>
      </p:sp>
      <p:sp>
        <p:nvSpPr>
          <p:cNvPr id="127" name="CustomShape 4"/>
          <p:cNvSpPr/>
          <p:nvPr/>
        </p:nvSpPr>
        <p:spPr>
          <a:xfrm>
            <a:off x="3971520" y="1513800"/>
            <a:ext cx="2063880" cy="132480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28" name="CustomShape 5"/>
          <p:cNvSpPr/>
          <p:nvPr/>
        </p:nvSpPr>
        <p:spPr>
          <a:xfrm>
            <a:off x="3998880" y="1899360"/>
            <a:ext cx="2079720" cy="63864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ea typeface="DejaVu Sans"/>
              </a:rPr>
              <a:t>Defining Project </a:t>
            </a:r>
            <a:endParaRPr b="0" lang="en-IN" sz="1800" spc="-1" strike="noStrike">
              <a:latin typeface="Arial"/>
            </a:endParaRPr>
          </a:p>
          <a:p>
            <a:pPr algn="ctr">
              <a:lnSpc>
                <a:spcPct val="100000"/>
              </a:lnSpc>
            </a:pPr>
            <a:r>
              <a:rPr b="0" i="1" lang="en-IN" sz="1800" spc="-1" strike="noStrike">
                <a:solidFill>
                  <a:srgbClr val="000000"/>
                </a:solidFill>
                <a:latin typeface="Calibri"/>
                <a:ea typeface="DejaVu Sans"/>
              </a:rPr>
              <a:t>Objectives</a:t>
            </a:r>
            <a:endParaRPr b="0" lang="en-IN" sz="1800" spc="-1" strike="noStrike">
              <a:latin typeface="Arial"/>
            </a:endParaRPr>
          </a:p>
        </p:txBody>
      </p:sp>
      <p:sp>
        <p:nvSpPr>
          <p:cNvPr id="129" name="CustomShape 6"/>
          <p:cNvSpPr/>
          <p:nvPr/>
        </p:nvSpPr>
        <p:spPr>
          <a:xfrm>
            <a:off x="6394680" y="2526840"/>
            <a:ext cx="1876320" cy="113832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30" name="CustomShape 7"/>
          <p:cNvSpPr/>
          <p:nvPr/>
        </p:nvSpPr>
        <p:spPr>
          <a:xfrm>
            <a:off x="6524640" y="2792880"/>
            <a:ext cx="1616760" cy="64548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ea typeface="DejaVu Sans"/>
              </a:rPr>
              <a:t>Data </a:t>
            </a:r>
            <a:endParaRPr b="0" lang="en-IN" sz="1800" spc="-1" strike="noStrike">
              <a:latin typeface="Arial"/>
            </a:endParaRPr>
          </a:p>
          <a:p>
            <a:pPr algn="ctr">
              <a:lnSpc>
                <a:spcPct val="100000"/>
              </a:lnSpc>
            </a:pPr>
            <a:r>
              <a:rPr b="0" i="1" lang="en-IN" sz="1800" spc="-1" strike="noStrike">
                <a:solidFill>
                  <a:srgbClr val="000000"/>
                </a:solidFill>
                <a:latin typeface="Calibri"/>
                <a:ea typeface="DejaVu Sans"/>
              </a:rPr>
              <a:t>Preparation</a:t>
            </a:r>
            <a:endParaRPr b="0" lang="en-IN" sz="1800" spc="-1" strike="noStrike">
              <a:latin typeface="Arial"/>
            </a:endParaRPr>
          </a:p>
        </p:txBody>
      </p:sp>
      <p:sp>
        <p:nvSpPr>
          <p:cNvPr id="131" name="CustomShape 8"/>
          <p:cNvSpPr/>
          <p:nvPr/>
        </p:nvSpPr>
        <p:spPr>
          <a:xfrm>
            <a:off x="3971520" y="4979880"/>
            <a:ext cx="1876320" cy="115272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4104720" y="5319360"/>
            <a:ext cx="1616760" cy="64548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ea typeface="DejaVu Sans"/>
              </a:rPr>
              <a:t>Testing the</a:t>
            </a:r>
            <a:endParaRPr b="0" lang="en-IN" sz="1800" spc="-1" strike="noStrike">
              <a:latin typeface="Arial"/>
            </a:endParaRPr>
          </a:p>
          <a:p>
            <a:pPr algn="ctr">
              <a:lnSpc>
                <a:spcPct val="100000"/>
              </a:lnSpc>
            </a:pPr>
            <a:r>
              <a:rPr b="0" i="1" lang="en-IN" sz="1800" spc="-1" strike="noStrike">
                <a:solidFill>
                  <a:srgbClr val="000000"/>
                </a:solidFill>
                <a:latin typeface="Calibri"/>
                <a:ea typeface="DejaVu Sans"/>
              </a:rPr>
              <a:t>Model</a:t>
            </a:r>
            <a:endParaRPr b="0" lang="en-IN" sz="1800" spc="-1" strike="noStrike">
              <a:latin typeface="Arial"/>
            </a:endParaRPr>
          </a:p>
        </p:txBody>
      </p:sp>
      <p:sp>
        <p:nvSpPr>
          <p:cNvPr id="133" name="CustomShape 10"/>
          <p:cNvSpPr/>
          <p:nvPr/>
        </p:nvSpPr>
        <p:spPr>
          <a:xfrm>
            <a:off x="1548000" y="4231080"/>
            <a:ext cx="1876320" cy="132480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34" name="CustomShape 11"/>
          <p:cNvSpPr/>
          <p:nvPr/>
        </p:nvSpPr>
        <p:spPr>
          <a:xfrm>
            <a:off x="1677960" y="4592880"/>
            <a:ext cx="1616760" cy="64548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ea typeface="DejaVu Sans"/>
              </a:rPr>
              <a:t>Evaluation of</a:t>
            </a:r>
            <a:endParaRPr b="0" lang="en-IN" sz="1800" spc="-1" strike="noStrike">
              <a:latin typeface="Arial"/>
            </a:endParaRPr>
          </a:p>
          <a:p>
            <a:pPr algn="ctr">
              <a:lnSpc>
                <a:spcPct val="100000"/>
              </a:lnSpc>
            </a:pPr>
            <a:r>
              <a:rPr b="0" i="1" lang="en-IN" sz="1800" spc="-1" strike="noStrike">
                <a:solidFill>
                  <a:srgbClr val="000000"/>
                </a:solidFill>
                <a:latin typeface="Calibri"/>
                <a:ea typeface="DejaVu Sans"/>
              </a:rPr>
              <a:t>Model</a:t>
            </a:r>
            <a:endParaRPr b="0" lang="en-IN" sz="1800" spc="-1" strike="noStrike">
              <a:latin typeface="Arial"/>
            </a:endParaRPr>
          </a:p>
        </p:txBody>
      </p:sp>
      <p:sp>
        <p:nvSpPr>
          <p:cNvPr id="135" name="CustomShape 12"/>
          <p:cNvSpPr/>
          <p:nvPr/>
        </p:nvSpPr>
        <p:spPr>
          <a:xfrm>
            <a:off x="6525360" y="4326480"/>
            <a:ext cx="1876320" cy="1120680"/>
          </a:xfrm>
          <a:prstGeom prst="ellipse">
            <a:avLst/>
          </a:prstGeom>
          <a:solidFill>
            <a:srgbClr val="07b8b8"/>
          </a:solidFill>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36" name="CustomShape 13"/>
          <p:cNvSpPr/>
          <p:nvPr/>
        </p:nvSpPr>
        <p:spPr>
          <a:xfrm>
            <a:off x="6655320" y="4563720"/>
            <a:ext cx="1616760" cy="64548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ea typeface="DejaVu Sans"/>
              </a:rPr>
              <a:t>Training </a:t>
            </a:r>
            <a:endParaRPr b="0" lang="en-IN" sz="1800" spc="-1" strike="noStrike">
              <a:latin typeface="Arial"/>
            </a:endParaRPr>
          </a:p>
          <a:p>
            <a:pPr algn="ctr">
              <a:lnSpc>
                <a:spcPct val="100000"/>
              </a:lnSpc>
            </a:pPr>
            <a:r>
              <a:rPr b="0" i="1" lang="en-IN" sz="1800" spc="-1" strike="noStrike">
                <a:solidFill>
                  <a:srgbClr val="000000"/>
                </a:solidFill>
                <a:latin typeface="Calibri"/>
                <a:ea typeface="DejaVu Sans"/>
              </a:rPr>
              <a:t>Model</a:t>
            </a:r>
            <a:endParaRPr b="0" lang="en-IN" sz="1800" spc="-1" strike="noStrike">
              <a:latin typeface="Arial"/>
            </a:endParaRPr>
          </a:p>
        </p:txBody>
      </p:sp>
      <p:sp>
        <p:nvSpPr>
          <p:cNvPr id="137" name="CustomShape 14"/>
          <p:cNvSpPr/>
          <p:nvPr/>
        </p:nvSpPr>
        <p:spPr>
          <a:xfrm>
            <a:off x="1548000" y="2431440"/>
            <a:ext cx="1876320" cy="1324800"/>
          </a:xfrm>
          <a:prstGeom prst="ellipse">
            <a:avLst/>
          </a:prstGeom>
          <a:noFill/>
          <a:ln>
            <a:solidFill>
              <a:srgbClr val="07b8b8"/>
            </a:solidFill>
            <a:round/>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138" name="CustomShape 15"/>
          <p:cNvSpPr/>
          <p:nvPr/>
        </p:nvSpPr>
        <p:spPr>
          <a:xfrm>
            <a:off x="1677960" y="2793240"/>
            <a:ext cx="1616760" cy="64548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IN" sz="1800" spc="-1" strike="noStrike">
                <a:solidFill>
                  <a:srgbClr val="000000"/>
                </a:solidFill>
                <a:latin typeface="Calibri"/>
                <a:ea typeface="DejaVu Sans"/>
              </a:rPr>
              <a:t>Deployment of</a:t>
            </a:r>
            <a:endParaRPr b="0" lang="en-IN" sz="1800" spc="-1" strike="noStrike">
              <a:latin typeface="Arial"/>
            </a:endParaRPr>
          </a:p>
          <a:p>
            <a:pPr algn="ctr">
              <a:lnSpc>
                <a:spcPct val="100000"/>
              </a:lnSpc>
            </a:pPr>
            <a:r>
              <a:rPr b="0" i="1" lang="en-IN" sz="1800" spc="-1" strike="noStrike">
                <a:solidFill>
                  <a:srgbClr val="000000"/>
                </a:solidFill>
                <a:latin typeface="Calibri"/>
                <a:ea typeface="DejaVu Sans"/>
              </a:rPr>
              <a:t>Model</a:t>
            </a:r>
            <a:endParaRPr b="0" lang="en-IN" sz="1800" spc="-1" strike="noStrike">
              <a:latin typeface="Arial"/>
            </a:endParaRPr>
          </a:p>
        </p:txBody>
      </p:sp>
      <p:sp>
        <p:nvSpPr>
          <p:cNvPr id="139" name="CustomShape 16"/>
          <p:cNvSpPr/>
          <p:nvPr/>
        </p:nvSpPr>
        <p:spPr>
          <a:xfrm>
            <a:off x="6036120" y="2176560"/>
            <a:ext cx="632880" cy="516600"/>
          </a:xfrm>
          <a:custGeom>
            <a:avLst/>
            <a:gdLst/>
            <a:ahLst/>
            <a:rect l="l" t="t" r="r" b="b"/>
            <a:pathLst>
              <a:path w="21600" h="21600">
                <a:moveTo>
                  <a:pt x="0" y="0"/>
                </a:moveTo>
                <a:lnTo>
                  <a:pt x="21600" y="21600"/>
                </a:lnTo>
              </a:path>
            </a:pathLst>
          </a:custGeom>
          <a:noFill/>
          <a:ln>
            <a:solidFill>
              <a:srgbClr val="07b8b8"/>
            </a:solidFill>
            <a:round/>
            <a:tailEnd len="med" type="triangle" w="med"/>
          </a:ln>
          <a:effectLst>
            <a:outerShdw blurRad="40000" dir="5400000" dist="23000" rotWithShape="0">
              <a:srgbClr val="000000">
                <a:alpha val="35000"/>
              </a:srgbClr>
            </a:outerShdw>
          </a:effectLst>
        </p:spPr>
        <p:style>
          <a:lnRef idx="3">
            <a:schemeClr val="dk1"/>
          </a:lnRef>
          <a:fillRef idx="0">
            <a:schemeClr val="dk1"/>
          </a:fillRef>
          <a:effectRef idx="2">
            <a:schemeClr val="dk1"/>
          </a:effectRef>
          <a:fontRef idx="minor"/>
        </p:style>
      </p:sp>
      <p:sp>
        <p:nvSpPr>
          <p:cNvPr id="140" name="CustomShape 17"/>
          <p:cNvSpPr/>
          <p:nvPr/>
        </p:nvSpPr>
        <p:spPr>
          <a:xfrm>
            <a:off x="7333200" y="3665880"/>
            <a:ext cx="129960" cy="659880"/>
          </a:xfrm>
          <a:custGeom>
            <a:avLst/>
            <a:gdLst/>
            <a:ahLst/>
            <a:rect l="l" t="t" r="r" b="b"/>
            <a:pathLst>
              <a:path w="21600" h="21600">
                <a:moveTo>
                  <a:pt x="0" y="0"/>
                </a:moveTo>
                <a:lnTo>
                  <a:pt x="21600" y="21600"/>
                </a:lnTo>
              </a:path>
            </a:pathLst>
          </a:custGeom>
          <a:noFill/>
          <a:ln>
            <a:solidFill>
              <a:srgbClr val="07b8b8"/>
            </a:solidFill>
            <a:round/>
            <a:tailEnd len="med" type="triangle" w="med"/>
          </a:ln>
          <a:effectLst>
            <a:outerShdw blurRad="40000" dir="5400000" dist="23000" rotWithShape="0">
              <a:srgbClr val="000000">
                <a:alpha val="35000"/>
              </a:srgbClr>
            </a:outerShdw>
          </a:effectLst>
        </p:spPr>
        <p:style>
          <a:lnRef idx="3">
            <a:schemeClr val="dk1"/>
          </a:lnRef>
          <a:fillRef idx="0">
            <a:schemeClr val="dk1"/>
          </a:fillRef>
          <a:effectRef idx="2">
            <a:schemeClr val="dk1"/>
          </a:effectRef>
          <a:fontRef idx="minor"/>
        </p:style>
      </p:sp>
      <p:sp>
        <p:nvSpPr>
          <p:cNvPr id="141" name="CustomShape 18"/>
          <p:cNvSpPr/>
          <p:nvPr/>
        </p:nvSpPr>
        <p:spPr>
          <a:xfrm flipH="1">
            <a:off x="5847480" y="5283720"/>
            <a:ext cx="951120" cy="272160"/>
          </a:xfrm>
          <a:custGeom>
            <a:avLst/>
            <a:gdLst/>
            <a:ahLst/>
            <a:rect l="l" t="t" r="r" b="b"/>
            <a:pathLst>
              <a:path w="21600" h="21600">
                <a:moveTo>
                  <a:pt x="0" y="0"/>
                </a:moveTo>
                <a:lnTo>
                  <a:pt x="21600" y="21600"/>
                </a:lnTo>
              </a:path>
            </a:pathLst>
          </a:custGeom>
          <a:noFill/>
          <a:ln>
            <a:solidFill>
              <a:srgbClr val="07b8b8"/>
            </a:solidFill>
            <a:round/>
            <a:tailEnd len="med" type="triangle" w="med"/>
          </a:ln>
          <a:effectLst>
            <a:outerShdw blurRad="40000" dir="5400000" dist="23000" rotWithShape="0">
              <a:srgbClr val="000000">
                <a:alpha val="35000"/>
              </a:srgbClr>
            </a:outerShdw>
          </a:effectLst>
        </p:spPr>
        <p:style>
          <a:lnRef idx="3">
            <a:schemeClr val="dk1"/>
          </a:lnRef>
          <a:fillRef idx="0">
            <a:schemeClr val="dk1"/>
          </a:fillRef>
          <a:effectRef idx="2">
            <a:schemeClr val="dk1"/>
          </a:effectRef>
          <a:fontRef idx="minor"/>
        </p:style>
      </p:sp>
      <p:sp>
        <p:nvSpPr>
          <p:cNvPr id="142" name="CustomShape 19"/>
          <p:cNvSpPr/>
          <p:nvPr/>
        </p:nvSpPr>
        <p:spPr>
          <a:xfrm flipH="1" flipV="1">
            <a:off x="3149640" y="5361840"/>
            <a:ext cx="820440" cy="193320"/>
          </a:xfrm>
          <a:custGeom>
            <a:avLst/>
            <a:gdLst/>
            <a:ahLst/>
            <a:rect l="l" t="t" r="r" b="b"/>
            <a:pathLst>
              <a:path w="21600" h="21600">
                <a:moveTo>
                  <a:pt x="0" y="0"/>
                </a:moveTo>
                <a:lnTo>
                  <a:pt x="21600" y="21600"/>
                </a:lnTo>
              </a:path>
            </a:pathLst>
          </a:custGeom>
          <a:noFill/>
          <a:ln>
            <a:solidFill>
              <a:srgbClr val="07b8b8"/>
            </a:solidFill>
            <a:round/>
            <a:tailEnd len="med" type="triangle" w="med"/>
          </a:ln>
          <a:effectLst>
            <a:outerShdw blurRad="40000" dir="5400000" dist="23000" rotWithShape="0">
              <a:srgbClr val="000000">
                <a:alpha val="35000"/>
              </a:srgbClr>
            </a:outerShdw>
          </a:effectLst>
        </p:spPr>
        <p:style>
          <a:lnRef idx="3">
            <a:schemeClr val="dk1"/>
          </a:lnRef>
          <a:fillRef idx="0">
            <a:schemeClr val="dk1"/>
          </a:fillRef>
          <a:effectRef idx="2">
            <a:schemeClr val="dk1"/>
          </a:effectRef>
          <a:fontRef idx="minor"/>
        </p:style>
      </p:sp>
      <p:sp>
        <p:nvSpPr>
          <p:cNvPr id="143" name="CustomShape 20"/>
          <p:cNvSpPr/>
          <p:nvPr/>
        </p:nvSpPr>
        <p:spPr>
          <a:xfrm flipV="1">
            <a:off x="2486520" y="3756240"/>
            <a:ext cx="360" cy="473400"/>
          </a:xfrm>
          <a:custGeom>
            <a:avLst/>
            <a:gdLst/>
            <a:ahLst/>
            <a:rect l="l" t="t" r="r" b="b"/>
            <a:pathLst>
              <a:path w="21600" h="21600">
                <a:moveTo>
                  <a:pt x="0" y="0"/>
                </a:moveTo>
                <a:lnTo>
                  <a:pt x="21600" y="21600"/>
                </a:lnTo>
              </a:path>
            </a:pathLst>
          </a:custGeom>
          <a:noFill/>
          <a:ln>
            <a:solidFill>
              <a:srgbClr val="07b8b8"/>
            </a:solidFill>
            <a:round/>
            <a:tailEnd len="med" type="triangle" w="med"/>
          </a:ln>
          <a:effectLst>
            <a:outerShdw blurRad="40000" dir="5400000" dist="23000" rotWithShape="0">
              <a:srgbClr val="000000">
                <a:alpha val="35000"/>
              </a:srgbClr>
            </a:outerShdw>
          </a:effectLst>
        </p:spPr>
        <p:style>
          <a:lnRef idx="3">
            <a:schemeClr val="dk1"/>
          </a:lnRef>
          <a:fillRef idx="0">
            <a:schemeClr val="dk1"/>
          </a:fillRef>
          <a:effectRef idx="2">
            <a:schemeClr val="dk1"/>
          </a:effectRef>
          <a:fontRef idx="minor"/>
        </p:style>
      </p:sp>
      <p:sp>
        <p:nvSpPr>
          <p:cNvPr id="144" name="Line 21"/>
          <p:cNvSpPr/>
          <p:nvPr/>
        </p:nvSpPr>
        <p:spPr>
          <a:xfrm flipH="1">
            <a:off x="1062720" y="4512240"/>
            <a:ext cx="8280" cy="745200"/>
          </a:xfrm>
          <a:prstGeom prst="line">
            <a:avLst/>
          </a:prstGeom>
          <a:ln>
            <a:solidFill>
              <a:srgbClr val="07b8b8"/>
            </a:solidFill>
            <a:round/>
          </a:ln>
        </p:spPr>
        <p:style>
          <a:lnRef idx="1">
            <a:schemeClr val="accent1"/>
          </a:lnRef>
          <a:fillRef idx="0">
            <a:schemeClr val="accent1"/>
          </a:fillRef>
          <a:effectRef idx="0">
            <a:schemeClr val="accent1"/>
          </a:effectRef>
          <a:fontRef idx="minor"/>
        </p:style>
      </p:sp>
      <p:sp>
        <p:nvSpPr>
          <p:cNvPr id="145" name="CustomShape 22"/>
          <p:cNvSpPr/>
          <p:nvPr/>
        </p:nvSpPr>
        <p:spPr>
          <a:xfrm>
            <a:off x="730440" y="4254120"/>
            <a:ext cx="680760" cy="516600"/>
          </a:xfrm>
          <a:prstGeom prst="smileyFace">
            <a:avLst>
              <a:gd name="adj" fmla="val 4653"/>
            </a:avLst>
          </a:prstGeom>
          <a:solidFill>
            <a:schemeClr val="tx1">
              <a:lumMod val="85000"/>
              <a:lumOff val="15000"/>
            </a:schemeClr>
          </a:solidFill>
          <a:ln>
            <a:solidFill>
              <a:srgbClr val="07b8b8"/>
            </a:solidFill>
            <a:round/>
          </a:ln>
        </p:spPr>
        <p:style>
          <a:lnRef idx="2">
            <a:schemeClr val="accent1">
              <a:shade val="50000"/>
            </a:schemeClr>
          </a:lnRef>
          <a:fillRef idx="1">
            <a:schemeClr val="accent1"/>
          </a:fillRef>
          <a:effectRef idx="0">
            <a:schemeClr val="accent1"/>
          </a:effectRef>
          <a:fontRef idx="minor"/>
        </p:style>
      </p:sp>
      <p:sp>
        <p:nvSpPr>
          <p:cNvPr id="146" name="CustomShape 23"/>
          <p:cNvSpPr/>
          <p:nvPr/>
        </p:nvSpPr>
        <p:spPr>
          <a:xfrm>
            <a:off x="772560" y="4950000"/>
            <a:ext cx="605880" cy="360"/>
          </a:xfrm>
          <a:custGeom>
            <a:avLst/>
            <a:gdLst/>
            <a:ahLst/>
            <a:rect l="l" t="t" r="r" b="b"/>
            <a:pathLst>
              <a:path w="21600" h="21600">
                <a:moveTo>
                  <a:pt x="0" y="0"/>
                </a:moveTo>
                <a:lnTo>
                  <a:pt x="21600" y="21600"/>
                </a:lnTo>
              </a:path>
            </a:pathLst>
          </a:custGeom>
          <a:noFill/>
          <a:ln>
            <a:solidFill>
              <a:srgbClr val="07b8b8"/>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147" name="CustomShape 24"/>
          <p:cNvSpPr/>
          <p:nvPr/>
        </p:nvSpPr>
        <p:spPr>
          <a:xfrm flipH="1">
            <a:off x="771840" y="5144040"/>
            <a:ext cx="289800" cy="361800"/>
          </a:xfrm>
          <a:custGeom>
            <a:avLst/>
            <a:gdLst/>
            <a:ahLst/>
            <a:rect l="l" t="t" r="r" b="b"/>
            <a:pathLst>
              <a:path w="21600" h="21600">
                <a:moveTo>
                  <a:pt x="0" y="0"/>
                </a:moveTo>
                <a:lnTo>
                  <a:pt x="21600" y="21600"/>
                </a:lnTo>
              </a:path>
            </a:pathLst>
          </a:custGeom>
          <a:noFill/>
          <a:ln>
            <a:solidFill>
              <a:srgbClr val="07b8b8"/>
            </a:solidFill>
            <a:round/>
            <a:tailEnd len="med" type="triangle" w="med"/>
          </a:ln>
        </p:spPr>
        <p:style>
          <a:lnRef idx="1">
            <a:schemeClr val="accent1"/>
          </a:lnRef>
          <a:fillRef idx="0">
            <a:schemeClr val="accent1"/>
          </a:fillRef>
          <a:effectRef idx="0">
            <a:schemeClr val="accent1"/>
          </a:effectRef>
          <a:fontRef idx="minor"/>
        </p:style>
      </p:sp>
      <p:sp>
        <p:nvSpPr>
          <p:cNvPr id="148" name="CustomShape 25"/>
          <p:cNvSpPr/>
          <p:nvPr/>
        </p:nvSpPr>
        <p:spPr>
          <a:xfrm>
            <a:off x="1077480" y="5171760"/>
            <a:ext cx="315000" cy="334080"/>
          </a:xfrm>
          <a:custGeom>
            <a:avLst/>
            <a:gdLst/>
            <a:ahLst/>
            <a:rect l="l" t="t" r="r" b="b"/>
            <a:pathLst>
              <a:path w="21600" h="21600">
                <a:moveTo>
                  <a:pt x="0" y="0"/>
                </a:moveTo>
                <a:lnTo>
                  <a:pt x="21600" y="21600"/>
                </a:lnTo>
              </a:path>
            </a:pathLst>
          </a:custGeom>
          <a:noFill/>
          <a:ln>
            <a:solidFill>
              <a:srgbClr val="07b8b8"/>
            </a:solidFill>
            <a:round/>
            <a:tailEnd len="med" type="triangle" w="med"/>
          </a:ln>
        </p:spPr>
        <p:style>
          <a:lnRef idx="1">
            <a:schemeClr val="accent1"/>
          </a:lnRef>
          <a:fillRef idx="0">
            <a:schemeClr val="accent1"/>
          </a:fillRef>
          <a:effectRef idx="0">
            <a:schemeClr val="accent1"/>
          </a:effectRef>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Realtime Object Detection (Webcam)</a:t>
            </a:r>
            <a:endParaRPr b="0" lang="en-IN" sz="4000" spc="-1" strike="noStrike">
              <a:latin typeface="Arial"/>
            </a:endParaRPr>
          </a:p>
        </p:txBody>
      </p:sp>
      <p:sp>
        <p:nvSpPr>
          <p:cNvPr id="245"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46"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6491CBFB-90ED-4F67-88DE-BA5FDE33AF38}" type="slidenum">
              <a:rPr b="0" lang="en-IN" sz="1200" spc="-1" strike="noStrike">
                <a:solidFill>
                  <a:srgbClr val="000000"/>
                </a:solidFill>
                <a:latin typeface="Trebuchet MS"/>
              </a:rPr>
              <a:t>1</a:t>
            </a:fld>
            <a:endParaRPr b="0" lang="en-IN" sz="1200" spc="-1" strike="noStrike">
              <a:latin typeface="Arial"/>
            </a:endParaRPr>
          </a:p>
        </p:txBody>
      </p:sp>
      <p:sp>
        <p:nvSpPr>
          <p:cNvPr id="247" name="CustomShape 4"/>
          <p:cNvSpPr/>
          <p:nvPr/>
        </p:nvSpPr>
        <p:spPr>
          <a:xfrm flipV="1">
            <a:off x="2086920" y="2105280"/>
            <a:ext cx="13228560" cy="45000"/>
          </a:xfrm>
          <a:prstGeom prst="rect">
            <a:avLst/>
          </a:prstGeom>
          <a:noFill/>
          <a:ln>
            <a:noFill/>
          </a:ln>
        </p:spPr>
        <p:style>
          <a:lnRef idx="0"/>
          <a:fillRef idx="0"/>
          <a:effectRef idx="0"/>
          <a:fontRef idx="minor"/>
        </p:style>
      </p:sp>
      <p:pic>
        <p:nvPicPr>
          <p:cNvPr id="248" name="Picture 5" descr=""/>
          <p:cNvPicPr/>
          <p:nvPr/>
        </p:nvPicPr>
        <p:blipFill>
          <a:blip r:embed="rId1"/>
          <a:stretch/>
        </p:blipFill>
        <p:spPr>
          <a:xfrm>
            <a:off x="2179440" y="1367280"/>
            <a:ext cx="6537960" cy="492804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Realtime Object Detection (Webcam)</a:t>
            </a:r>
            <a:endParaRPr b="0" lang="en-IN" sz="4000" spc="-1" strike="noStrike">
              <a:latin typeface="Arial"/>
            </a:endParaRPr>
          </a:p>
        </p:txBody>
      </p:sp>
      <p:sp>
        <p:nvSpPr>
          <p:cNvPr id="250"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51"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8E226538-61F5-4D29-812C-3B7CD9F9144E}" type="slidenum">
              <a:rPr b="0" lang="en-IN" sz="1200" spc="-1" strike="noStrike">
                <a:solidFill>
                  <a:srgbClr val="000000"/>
                </a:solidFill>
                <a:latin typeface="Trebuchet MS"/>
              </a:rPr>
              <a:t>1</a:t>
            </a:fld>
            <a:endParaRPr b="0" lang="en-IN" sz="1200" spc="-1" strike="noStrike">
              <a:latin typeface="Arial"/>
            </a:endParaRPr>
          </a:p>
        </p:txBody>
      </p:sp>
      <p:sp>
        <p:nvSpPr>
          <p:cNvPr id="252" name="CustomShape 4"/>
          <p:cNvSpPr/>
          <p:nvPr/>
        </p:nvSpPr>
        <p:spPr>
          <a:xfrm flipV="1">
            <a:off x="2086920" y="2105280"/>
            <a:ext cx="13228560" cy="45000"/>
          </a:xfrm>
          <a:prstGeom prst="rect">
            <a:avLst/>
          </a:prstGeom>
          <a:noFill/>
          <a:ln>
            <a:noFill/>
          </a:ln>
        </p:spPr>
        <p:style>
          <a:lnRef idx="0"/>
          <a:fillRef idx="0"/>
          <a:effectRef idx="0"/>
          <a:fontRef idx="minor"/>
        </p:style>
      </p:sp>
      <p:pic>
        <p:nvPicPr>
          <p:cNvPr id="253" name="Picture 6" descr=""/>
          <p:cNvPicPr/>
          <p:nvPr/>
        </p:nvPicPr>
        <p:blipFill>
          <a:blip r:embed="rId1"/>
          <a:stretch/>
        </p:blipFill>
        <p:spPr>
          <a:xfrm>
            <a:off x="2079000" y="1530000"/>
            <a:ext cx="6322320" cy="455976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Timeline</a:t>
            </a:r>
            <a:endParaRPr b="0" lang="en-IN" sz="4000" spc="-1" strike="noStrike">
              <a:latin typeface="Arial"/>
            </a:endParaRPr>
          </a:p>
        </p:txBody>
      </p:sp>
      <p:sp>
        <p:nvSpPr>
          <p:cNvPr id="255"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56"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66E7C92-D0DE-4E81-B73F-731DCF422E75}" type="slidenum">
              <a:rPr b="0" lang="en-IN" sz="1200" spc="-1" strike="noStrike">
                <a:solidFill>
                  <a:srgbClr val="000000"/>
                </a:solidFill>
                <a:latin typeface="Trebuchet MS"/>
              </a:rPr>
              <a:t>1</a:t>
            </a:fld>
            <a:endParaRPr b="0" lang="en-IN" sz="1200" spc="-1" strike="noStrike">
              <a:latin typeface="Arial"/>
            </a:endParaRPr>
          </a:p>
        </p:txBody>
      </p:sp>
      <p:grpSp>
        <p:nvGrpSpPr>
          <p:cNvPr id="257" name="Group 4"/>
          <p:cNvGrpSpPr/>
          <p:nvPr/>
        </p:nvGrpSpPr>
        <p:grpSpPr>
          <a:xfrm>
            <a:off x="1455840" y="1659600"/>
            <a:ext cx="8967600" cy="4244760"/>
            <a:chOff x="1455840" y="1659600"/>
            <a:chExt cx="8967600" cy="4244760"/>
          </a:xfrm>
        </p:grpSpPr>
        <p:sp>
          <p:nvSpPr>
            <p:cNvPr id="258" name="CustomShape 5"/>
            <p:cNvSpPr/>
            <p:nvPr/>
          </p:nvSpPr>
          <p:spPr>
            <a:xfrm>
              <a:off x="1455840" y="1659600"/>
              <a:ext cx="2403360" cy="960840"/>
            </a:xfrm>
            <a:prstGeom prst="chevron">
              <a:avLst>
                <a:gd name="adj" fmla="val 50000"/>
              </a:avLst>
            </a:prstGeom>
            <a:gradFill rotWithShape="0">
              <a:gsLst>
                <a:gs pos="0">
                  <a:srgbClr val="07b8b8"/>
                </a:gs>
                <a:gs pos="70000">
                  <a:schemeClr val="bg1">
                    <a:lumMod val="75000"/>
                  </a:schemeClr>
                </a:gs>
              </a:gsLst>
              <a:lin ang="10800000"/>
            </a:gradFill>
            <a:ln>
              <a:noFill/>
            </a:ln>
            <a:effectLst>
              <a:outerShdw blurRad="40000" dir="5400000" dist="23000" rotWithShape="0">
                <a:srgbClr val="000000">
                  <a:alpha val="35000"/>
                </a:srgbClr>
              </a:outerShdw>
            </a:effectLst>
          </p:spPr>
          <p:style>
            <a:lnRef idx="0"/>
            <a:fillRef idx="0"/>
            <a:effectRef idx="2"/>
            <a:fontRef idx="minor"/>
          </p:style>
          <p:txBody>
            <a:bodyPr lIns="75960" rIns="25200" tIns="25200" bIns="25200" anchor="ctr"/>
            <a:p>
              <a:pPr algn="ctr">
                <a:lnSpc>
                  <a:spcPct val="90000"/>
                </a:lnSpc>
                <a:spcAft>
                  <a:spcPts val="666"/>
                </a:spcAft>
              </a:pPr>
              <a:r>
                <a:rPr b="0" lang="en-IN" sz="1900" spc="-1" strike="noStrike">
                  <a:solidFill>
                    <a:srgbClr val="000000"/>
                  </a:solidFill>
                  <a:latin typeface="Calibri"/>
                  <a:ea typeface="DejaVu Sans"/>
                </a:rPr>
                <a:t>February </a:t>
              </a:r>
              <a:endParaRPr b="0" lang="en-IN" sz="1900" spc="-1" strike="noStrike">
                <a:latin typeface="Arial"/>
              </a:endParaRPr>
            </a:p>
          </p:txBody>
        </p:sp>
        <p:sp>
          <p:nvSpPr>
            <p:cNvPr id="259" name="CustomShape 6"/>
            <p:cNvSpPr/>
            <p:nvPr/>
          </p:nvSpPr>
          <p:spPr>
            <a:xfrm>
              <a:off x="1455840" y="2741400"/>
              <a:ext cx="1922400" cy="3162960"/>
            </a:xfrm>
            <a:prstGeom prst="rect">
              <a:avLst/>
            </a:prstGeom>
            <a:noFill/>
            <a:ln>
              <a:noFill/>
            </a:ln>
          </p:spPr>
          <p:style>
            <a:lnRef idx="0"/>
            <a:fillRef idx="0"/>
            <a:effectRef idx="0"/>
            <a:fontRef idx="minor"/>
          </p:style>
          <p:txBody>
            <a:bodyPr lIns="0" rIns="0" tIns="0" bIns="0"/>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Project scope evaluation.</a:t>
              </a:r>
              <a:endParaRPr b="0" lang="en-IN" sz="1900" spc="-1" strike="noStrike">
                <a:latin typeface="Arial"/>
              </a:endParaRPr>
            </a:p>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Framing project description.</a:t>
              </a:r>
              <a:endParaRPr b="0" lang="en-IN" sz="1900" spc="-1" strike="noStrike">
                <a:latin typeface="Arial"/>
              </a:endParaRPr>
            </a:p>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Timeline setup</a:t>
              </a:r>
              <a:endParaRPr b="0" lang="en-IN" sz="1900" spc="-1" strike="noStrike">
                <a:latin typeface="Arial"/>
              </a:endParaRPr>
            </a:p>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Clubbing references.</a:t>
              </a:r>
              <a:endParaRPr b="0" lang="en-IN" sz="1900" spc="-1" strike="noStrike">
                <a:latin typeface="Arial"/>
              </a:endParaRPr>
            </a:p>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Data Preparation</a:t>
              </a:r>
              <a:endParaRPr b="0" lang="en-IN" sz="1900" spc="-1" strike="noStrike">
                <a:latin typeface="Arial"/>
              </a:endParaRPr>
            </a:p>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Starting up data cleaning and preprocessing</a:t>
              </a:r>
              <a:endParaRPr b="0" lang="en-IN" sz="1900" spc="-1" strike="noStrike">
                <a:latin typeface="Arial"/>
              </a:endParaRPr>
            </a:p>
          </p:txBody>
        </p:sp>
        <p:sp>
          <p:nvSpPr>
            <p:cNvPr id="260" name="CustomShape 7"/>
            <p:cNvSpPr/>
            <p:nvPr/>
          </p:nvSpPr>
          <p:spPr>
            <a:xfrm>
              <a:off x="3643920" y="1659600"/>
              <a:ext cx="2403360" cy="960840"/>
            </a:xfrm>
            <a:prstGeom prst="chevron">
              <a:avLst>
                <a:gd name="adj" fmla="val 50000"/>
              </a:avLst>
            </a:prstGeom>
            <a:gradFill rotWithShape="0">
              <a:gsLst>
                <a:gs pos="0">
                  <a:srgbClr val="07b8b8"/>
                </a:gs>
                <a:gs pos="50000">
                  <a:srgbClr val="bfbfbf"/>
                </a:gs>
              </a:gsLst>
              <a:lin ang="10800000"/>
            </a:gradFill>
            <a:ln>
              <a:noFill/>
            </a:ln>
            <a:effectLst>
              <a:outerShdw blurRad="40000" dir="5400000" dist="23000" rotWithShape="0">
                <a:srgbClr val="000000">
                  <a:alpha val="35000"/>
                </a:srgbClr>
              </a:outerShdw>
            </a:effectLst>
          </p:spPr>
          <p:style>
            <a:lnRef idx="0"/>
            <a:fillRef idx="0"/>
            <a:effectRef idx="2"/>
            <a:fontRef idx="minor"/>
          </p:style>
          <p:txBody>
            <a:bodyPr lIns="83880" rIns="28080" tIns="28080" bIns="28080" anchor="ctr"/>
            <a:p>
              <a:pPr algn="ctr">
                <a:lnSpc>
                  <a:spcPct val="90000"/>
                </a:lnSpc>
                <a:spcAft>
                  <a:spcPts val="734"/>
                </a:spcAft>
              </a:pPr>
              <a:r>
                <a:rPr b="0" lang="en-IN" sz="2100" spc="-1" strike="noStrike">
                  <a:solidFill>
                    <a:srgbClr val="000000"/>
                  </a:solidFill>
                  <a:latin typeface="Calibri"/>
                  <a:ea typeface="DejaVu Sans"/>
                </a:rPr>
                <a:t>March</a:t>
              </a:r>
              <a:endParaRPr b="0" lang="en-IN" sz="2100" spc="-1" strike="noStrike">
                <a:latin typeface="Arial"/>
              </a:endParaRPr>
            </a:p>
          </p:txBody>
        </p:sp>
        <p:sp>
          <p:nvSpPr>
            <p:cNvPr id="261" name="CustomShape 8"/>
            <p:cNvSpPr/>
            <p:nvPr/>
          </p:nvSpPr>
          <p:spPr>
            <a:xfrm>
              <a:off x="3643920" y="2741400"/>
              <a:ext cx="1922400" cy="3162960"/>
            </a:xfrm>
            <a:prstGeom prst="rect">
              <a:avLst/>
            </a:prstGeom>
            <a:noFill/>
            <a:ln>
              <a:noFill/>
            </a:ln>
          </p:spPr>
          <p:style>
            <a:lnRef idx="0"/>
            <a:fillRef idx="0"/>
            <a:effectRef idx="0"/>
            <a:fontRef idx="minor"/>
          </p:style>
          <p:txBody>
            <a:bodyPr lIns="0" rIns="0" tIns="0" bIns="0"/>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Implementation phase begins.</a:t>
              </a:r>
              <a:endParaRPr b="0" lang="en-IN" sz="1900" spc="-1" strike="noStrike">
                <a:latin typeface="Arial"/>
              </a:endParaRPr>
            </a:p>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Working on a little over the project report.</a:t>
              </a:r>
              <a:endParaRPr b="0" lang="en-IN" sz="1900" spc="-1" strike="noStrike">
                <a:latin typeface="Arial"/>
              </a:endParaRPr>
            </a:p>
            <a:p>
              <a:pPr>
                <a:lnSpc>
                  <a:spcPct val="90000"/>
                </a:lnSpc>
                <a:spcAft>
                  <a:spcPts val="286"/>
                </a:spcAft>
              </a:pPr>
              <a:endParaRPr b="0" lang="en-IN" sz="1900" spc="-1" strike="noStrike">
                <a:latin typeface="Arial"/>
              </a:endParaRPr>
            </a:p>
            <a:p>
              <a:pPr>
                <a:lnSpc>
                  <a:spcPct val="90000"/>
                </a:lnSpc>
                <a:spcAft>
                  <a:spcPts val="286"/>
                </a:spcAft>
              </a:pPr>
              <a:endParaRPr b="0" lang="en-IN" sz="1900" spc="-1" strike="noStrike">
                <a:latin typeface="Arial"/>
              </a:endParaRPr>
            </a:p>
          </p:txBody>
        </p:sp>
        <p:sp>
          <p:nvSpPr>
            <p:cNvPr id="262" name="CustomShape 9"/>
            <p:cNvSpPr/>
            <p:nvPr/>
          </p:nvSpPr>
          <p:spPr>
            <a:xfrm>
              <a:off x="5832000" y="1659600"/>
              <a:ext cx="2403360" cy="960840"/>
            </a:xfrm>
            <a:prstGeom prst="chevron">
              <a:avLst>
                <a:gd name="adj" fmla="val 50000"/>
              </a:avLst>
            </a:prstGeom>
            <a:gradFill rotWithShape="0">
              <a:gsLst>
                <a:gs pos="0">
                  <a:srgbClr val="07b8b8"/>
                </a:gs>
                <a:gs pos="35000">
                  <a:srgbClr val="bfbfbf"/>
                </a:gs>
              </a:gsLst>
              <a:lin ang="10800000"/>
            </a:gradFill>
            <a:ln>
              <a:noFill/>
            </a:ln>
            <a:effectLst>
              <a:outerShdw blurRad="40000" dir="5400000" dist="23000" rotWithShape="0">
                <a:srgbClr val="000000">
                  <a:alpha val="35000"/>
                </a:srgbClr>
              </a:outerShdw>
            </a:effectLst>
          </p:spPr>
          <p:style>
            <a:lnRef idx="0"/>
            <a:fillRef idx="0"/>
            <a:effectRef idx="2"/>
            <a:fontRef idx="minor"/>
          </p:style>
          <p:txBody>
            <a:bodyPr lIns="83880" rIns="28080" tIns="28080" bIns="28080" anchor="ctr"/>
            <a:p>
              <a:pPr algn="ctr">
                <a:lnSpc>
                  <a:spcPct val="90000"/>
                </a:lnSpc>
                <a:spcAft>
                  <a:spcPts val="734"/>
                </a:spcAft>
              </a:pPr>
              <a:r>
                <a:rPr b="0" lang="en-IN" sz="2100" spc="-1" strike="noStrike">
                  <a:solidFill>
                    <a:srgbClr val="000000"/>
                  </a:solidFill>
                  <a:latin typeface="Calibri"/>
                  <a:ea typeface="DejaVu Sans"/>
                </a:rPr>
                <a:t>April</a:t>
              </a:r>
              <a:endParaRPr b="0" lang="en-IN" sz="2100" spc="-1" strike="noStrike">
                <a:latin typeface="Arial"/>
              </a:endParaRPr>
            </a:p>
          </p:txBody>
        </p:sp>
        <p:sp>
          <p:nvSpPr>
            <p:cNvPr id="263" name="CustomShape 10"/>
            <p:cNvSpPr/>
            <p:nvPr/>
          </p:nvSpPr>
          <p:spPr>
            <a:xfrm>
              <a:off x="5832000" y="2741400"/>
              <a:ext cx="1922400" cy="3162960"/>
            </a:xfrm>
            <a:prstGeom prst="rect">
              <a:avLst/>
            </a:prstGeom>
            <a:noFill/>
            <a:ln>
              <a:noFill/>
            </a:ln>
          </p:spPr>
          <p:style>
            <a:lnRef idx="0"/>
            <a:fillRef idx="0"/>
            <a:effectRef idx="0"/>
            <a:fontRef idx="minor"/>
          </p:style>
          <p:txBody>
            <a:bodyPr lIns="0" rIns="0" tIns="0" bIns="0"/>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Evaluation phase starts.</a:t>
              </a:r>
              <a:endParaRPr b="0" lang="en-IN" sz="1900" spc="-1" strike="noStrike">
                <a:latin typeface="Arial"/>
              </a:endParaRPr>
            </a:p>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Integrating the code for submission.</a:t>
              </a:r>
              <a:endParaRPr b="0" lang="en-IN" sz="1900" spc="-1" strike="noStrike">
                <a:latin typeface="Arial"/>
              </a:endParaRPr>
            </a:p>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Creating the project presentation.</a:t>
              </a:r>
              <a:endParaRPr b="0" lang="en-IN" sz="1900" spc="-1" strike="noStrike">
                <a:latin typeface="Arial"/>
              </a:endParaRPr>
            </a:p>
          </p:txBody>
        </p:sp>
        <p:sp>
          <p:nvSpPr>
            <p:cNvPr id="264" name="CustomShape 11"/>
            <p:cNvSpPr/>
            <p:nvPr/>
          </p:nvSpPr>
          <p:spPr>
            <a:xfrm>
              <a:off x="8020080" y="1659600"/>
              <a:ext cx="2403360" cy="960840"/>
            </a:xfrm>
            <a:prstGeom prst="chevron">
              <a:avLst>
                <a:gd name="adj" fmla="val 50000"/>
              </a:avLst>
            </a:prstGeom>
            <a:gradFill rotWithShape="0">
              <a:gsLst>
                <a:gs pos="0">
                  <a:srgbClr val="07b8b8"/>
                </a:gs>
                <a:gs pos="15000">
                  <a:srgbClr val="bfbfbf"/>
                </a:gs>
              </a:gsLst>
              <a:lin ang="10800000"/>
            </a:gradFill>
            <a:ln>
              <a:noFill/>
            </a:ln>
            <a:effectLst>
              <a:outerShdw blurRad="40000" dir="5400000" dist="23000" rotWithShape="0">
                <a:srgbClr val="000000">
                  <a:alpha val="35000"/>
                </a:srgbClr>
              </a:outerShdw>
            </a:effectLst>
          </p:spPr>
          <p:style>
            <a:lnRef idx="0"/>
            <a:fillRef idx="0"/>
            <a:effectRef idx="2"/>
            <a:fontRef idx="minor"/>
          </p:style>
          <p:txBody>
            <a:bodyPr lIns="83880" rIns="28080" tIns="28080" bIns="28080" anchor="ctr"/>
            <a:p>
              <a:pPr algn="ctr">
                <a:lnSpc>
                  <a:spcPct val="90000"/>
                </a:lnSpc>
                <a:spcAft>
                  <a:spcPts val="734"/>
                </a:spcAft>
              </a:pPr>
              <a:r>
                <a:rPr b="0" lang="en-IN" sz="2100" spc="-1" strike="noStrike">
                  <a:solidFill>
                    <a:srgbClr val="000000"/>
                  </a:solidFill>
                  <a:latin typeface="Calibri"/>
                  <a:ea typeface="DejaVu Sans"/>
                </a:rPr>
                <a:t>May</a:t>
              </a:r>
              <a:endParaRPr b="0" lang="en-IN" sz="2100" spc="-1" strike="noStrike">
                <a:latin typeface="Arial"/>
              </a:endParaRPr>
            </a:p>
          </p:txBody>
        </p:sp>
        <p:sp>
          <p:nvSpPr>
            <p:cNvPr id="265" name="CustomShape 12"/>
            <p:cNvSpPr/>
            <p:nvPr/>
          </p:nvSpPr>
          <p:spPr>
            <a:xfrm>
              <a:off x="8020080" y="2741400"/>
              <a:ext cx="1922400" cy="3162960"/>
            </a:xfrm>
            <a:prstGeom prst="rect">
              <a:avLst/>
            </a:prstGeom>
            <a:noFill/>
            <a:ln>
              <a:noFill/>
            </a:ln>
          </p:spPr>
          <p:style>
            <a:lnRef idx="0"/>
            <a:fillRef idx="0"/>
            <a:effectRef idx="0"/>
            <a:fontRef idx="minor"/>
          </p:style>
          <p:txBody>
            <a:bodyPr lIns="0" rIns="0" tIns="0" bIns="0"/>
            <a:p>
              <a:pPr lvl="1" marL="171360" indent="-170640">
                <a:lnSpc>
                  <a:spcPct val="90000"/>
                </a:lnSpc>
                <a:spcAft>
                  <a:spcPts val="286"/>
                </a:spcAft>
                <a:buClr>
                  <a:srgbClr val="000000"/>
                </a:buClr>
                <a:buFont typeface="Symbol"/>
                <a:buChar char=""/>
              </a:pPr>
              <a:r>
                <a:rPr b="0" lang="en-IN" sz="1900" spc="-1" strike="noStrike">
                  <a:solidFill>
                    <a:srgbClr val="000000"/>
                  </a:solidFill>
                  <a:latin typeface="Calibri"/>
                  <a:ea typeface="DejaVu Sans"/>
                </a:rPr>
                <a:t>Final submission of project report</a:t>
              </a:r>
              <a:endParaRPr b="0" lang="en-IN" sz="1900" spc="-1" strike="noStrike">
                <a:latin typeface="Arial"/>
              </a:endParaRPr>
            </a:p>
          </p:txBody>
        </p:sp>
      </p:grpSp>
      <p:grpSp>
        <p:nvGrpSpPr>
          <p:cNvPr id="266" name="Group 13"/>
          <p:cNvGrpSpPr/>
          <p:nvPr/>
        </p:nvGrpSpPr>
        <p:grpSpPr>
          <a:xfrm>
            <a:off x="0" y="0"/>
            <a:ext cx="36000" cy="36000"/>
            <a:chOff x="0" y="0"/>
            <a:chExt cx="36000" cy="36000"/>
          </a:xfrm>
        </p:grpSpPr>
      </p:grpSp>
      <p:pic>
        <p:nvPicPr>
          <p:cNvPr id="267" name="Ink 14" descr=""/>
          <p:cNvPicPr/>
          <p:nvPr/>
        </p:nvPicPr>
        <p:blipFill>
          <a:blip r:embed="rId1"/>
          <a:stretch/>
        </p:blipFill>
        <p:spPr>
          <a:xfrm>
            <a:off x="1157400" y="3838680"/>
            <a:ext cx="277560" cy="276840"/>
          </a:xfrm>
          <a:prstGeom prst="rect">
            <a:avLst/>
          </a:prstGeom>
          <a:ln>
            <a:noFill/>
          </a:ln>
        </p:spPr>
      </p:pic>
      <p:grpSp>
        <p:nvGrpSpPr>
          <p:cNvPr id="268" name="Group 14"/>
          <p:cNvGrpSpPr/>
          <p:nvPr/>
        </p:nvGrpSpPr>
        <p:grpSpPr>
          <a:xfrm>
            <a:off x="1175400" y="4802400"/>
            <a:ext cx="287280" cy="605520"/>
            <a:chOff x="1175400" y="4802400"/>
            <a:chExt cx="287280" cy="605520"/>
          </a:xfrm>
        </p:grpSpPr>
        <p:pic>
          <p:nvPicPr>
            <p:cNvPr id="269" name="Ink 16" descr=""/>
            <p:cNvPicPr/>
            <p:nvPr/>
          </p:nvPicPr>
          <p:blipFill>
            <a:blip r:embed="rId2"/>
            <a:stretch/>
          </p:blipFill>
          <p:spPr>
            <a:xfrm>
              <a:off x="1175400" y="4802400"/>
              <a:ext cx="287280" cy="283320"/>
            </a:xfrm>
            <a:prstGeom prst="rect">
              <a:avLst/>
            </a:prstGeom>
            <a:ln>
              <a:noFill/>
            </a:ln>
          </p:spPr>
        </p:pic>
        <p:pic>
          <p:nvPicPr>
            <p:cNvPr id="270" name="Ink 17" descr=""/>
            <p:cNvPicPr/>
            <p:nvPr/>
          </p:nvPicPr>
          <p:blipFill>
            <a:blip r:embed="rId3"/>
            <a:stretch/>
          </p:blipFill>
          <p:spPr>
            <a:xfrm>
              <a:off x="1217160" y="5239440"/>
              <a:ext cx="35280" cy="35280"/>
            </a:xfrm>
            <a:prstGeom prst="rect">
              <a:avLst/>
            </a:prstGeom>
            <a:ln>
              <a:noFill/>
            </a:ln>
          </p:spPr>
        </p:pic>
        <p:pic>
          <p:nvPicPr>
            <p:cNvPr id="271" name="Ink 18" descr=""/>
            <p:cNvPicPr/>
            <p:nvPr/>
          </p:nvPicPr>
          <p:blipFill>
            <a:blip r:embed="rId4"/>
            <a:stretch/>
          </p:blipFill>
          <p:spPr>
            <a:xfrm>
              <a:off x="1217160" y="5101200"/>
              <a:ext cx="232200" cy="306720"/>
            </a:xfrm>
            <a:prstGeom prst="rect">
              <a:avLst/>
            </a:prstGeom>
            <a:ln>
              <a:noFill/>
            </a:ln>
          </p:spPr>
        </p:pic>
      </p:grpSp>
      <p:pic>
        <p:nvPicPr>
          <p:cNvPr id="272" name="Ink 20" descr=""/>
          <p:cNvPicPr/>
          <p:nvPr/>
        </p:nvPicPr>
        <p:blipFill>
          <a:blip r:embed="rId5"/>
          <a:stretch/>
        </p:blipFill>
        <p:spPr>
          <a:xfrm>
            <a:off x="1134000" y="2737080"/>
            <a:ext cx="332640" cy="317520"/>
          </a:xfrm>
          <a:prstGeom prst="rect">
            <a:avLst/>
          </a:prstGeom>
          <a:ln>
            <a:noFill/>
          </a:ln>
        </p:spPr>
      </p:pic>
      <p:pic>
        <p:nvPicPr>
          <p:cNvPr id="273" name="Ink 22" descr=""/>
          <p:cNvPicPr/>
          <p:nvPr/>
        </p:nvPicPr>
        <p:blipFill>
          <a:blip r:embed="rId6"/>
          <a:stretch/>
        </p:blipFill>
        <p:spPr>
          <a:xfrm>
            <a:off x="1170360" y="4226040"/>
            <a:ext cx="243720" cy="295920"/>
          </a:xfrm>
          <a:prstGeom prst="rect">
            <a:avLst/>
          </a:prstGeom>
          <a:ln>
            <a:noFill/>
          </a:ln>
        </p:spPr>
      </p:pic>
      <p:pic>
        <p:nvPicPr>
          <p:cNvPr id="274" name="Ink 25" descr=""/>
          <p:cNvPicPr/>
          <p:nvPr/>
        </p:nvPicPr>
        <p:blipFill>
          <a:blip r:embed="rId7"/>
          <a:stretch/>
        </p:blipFill>
        <p:spPr>
          <a:xfrm>
            <a:off x="1113480" y="3330360"/>
            <a:ext cx="313920" cy="330120"/>
          </a:xfrm>
          <a:prstGeom prst="rect">
            <a:avLst/>
          </a:prstGeom>
          <a:ln>
            <a:noFill/>
          </a:ln>
        </p:spPr>
      </p:pic>
      <p:pic>
        <p:nvPicPr>
          <p:cNvPr id="275" name="Ink 175" descr=""/>
          <p:cNvPicPr/>
          <p:nvPr/>
        </p:nvPicPr>
        <p:blipFill>
          <a:blip r:embed="rId8"/>
          <a:stretch/>
        </p:blipFill>
        <p:spPr>
          <a:xfrm>
            <a:off x="3293280" y="2793960"/>
            <a:ext cx="320400" cy="311760"/>
          </a:xfrm>
          <a:prstGeom prst="rect">
            <a:avLst/>
          </a:prstGeom>
          <a:ln>
            <a:noFill/>
          </a:ln>
        </p:spPr>
      </p:pic>
      <p:pic>
        <p:nvPicPr>
          <p:cNvPr id="276" name="Ink 176" descr=""/>
          <p:cNvPicPr/>
          <p:nvPr/>
        </p:nvPicPr>
        <p:blipFill>
          <a:blip r:embed="rId9"/>
          <a:stretch/>
        </p:blipFill>
        <p:spPr>
          <a:xfrm>
            <a:off x="3317040" y="3295080"/>
            <a:ext cx="358920" cy="301680"/>
          </a:xfrm>
          <a:prstGeom prst="rect">
            <a:avLst/>
          </a:prstGeom>
          <a:ln>
            <a:noFill/>
          </a:ln>
        </p:spPr>
      </p:pic>
      <p:pic>
        <p:nvPicPr>
          <p:cNvPr id="277" name="Ink 2" descr=""/>
          <p:cNvPicPr/>
          <p:nvPr/>
        </p:nvPicPr>
        <p:blipFill>
          <a:blip r:embed="rId10"/>
          <a:stretch/>
        </p:blipFill>
        <p:spPr>
          <a:xfrm>
            <a:off x="5543280" y="2778480"/>
            <a:ext cx="223560" cy="28548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279"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DB4F1BA-F60B-421A-91A0-4B5F30D4206F}" type="slidenum">
              <a:rPr b="0" lang="en-IN" sz="1200" spc="-1" strike="noStrike">
                <a:solidFill>
                  <a:srgbClr val="000000"/>
                </a:solidFill>
                <a:latin typeface="Trebuchet MS"/>
              </a:rPr>
              <a:t>&lt;number&gt;</a:t>
            </a:fld>
            <a:endParaRPr b="0" lang="en-IN" sz="1200" spc="-1" strike="noStrike">
              <a:latin typeface="Arial"/>
            </a:endParaRPr>
          </a:p>
        </p:txBody>
      </p:sp>
      <p:sp>
        <p:nvSpPr>
          <p:cNvPr id="280" name="CustomShape 3"/>
          <p:cNvSpPr/>
          <p:nvPr/>
        </p:nvSpPr>
        <p:spPr>
          <a:xfrm>
            <a:off x="2632320" y="3075120"/>
            <a:ext cx="6462360" cy="69948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000" spc="-1" strike="noStrike">
                <a:solidFill>
                  <a:srgbClr val="07b8b8"/>
                </a:solidFill>
                <a:latin typeface="Times New Roman"/>
                <a:ea typeface="DejaVu Sans"/>
              </a:rPr>
              <a:t>Thank you !</a:t>
            </a:r>
            <a:endParaRPr b="0" lang="en-IN" sz="40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Implementation Parts</a:t>
            </a:r>
            <a:endParaRPr b="0" lang="en-IN" sz="4000" spc="-1" strike="noStrike">
              <a:latin typeface="Arial"/>
            </a:endParaRPr>
          </a:p>
        </p:txBody>
      </p:sp>
      <p:sp>
        <p:nvSpPr>
          <p:cNvPr id="150"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51"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CA34664-51C2-4CC6-90CC-D09B302D06B4}" type="slidenum">
              <a:rPr b="0" lang="en-IN" sz="1200" spc="-1" strike="noStrike">
                <a:solidFill>
                  <a:srgbClr val="000000"/>
                </a:solidFill>
                <a:latin typeface="Trebuchet MS"/>
              </a:rPr>
              <a:t>1</a:t>
            </a:fld>
            <a:endParaRPr b="0" lang="en-IN" sz="1200" spc="-1" strike="noStrike">
              <a:latin typeface="Arial"/>
            </a:endParaRPr>
          </a:p>
        </p:txBody>
      </p:sp>
      <p:sp>
        <p:nvSpPr>
          <p:cNvPr id="152" name="CustomShape 4"/>
          <p:cNvSpPr/>
          <p:nvPr/>
        </p:nvSpPr>
        <p:spPr>
          <a:xfrm>
            <a:off x="838080" y="1794240"/>
            <a:ext cx="8831520" cy="4572000"/>
          </a:xfrm>
          <a:prstGeom prst="rect">
            <a:avLst/>
          </a:prstGeom>
          <a:noFill/>
          <a:ln>
            <a:noFill/>
          </a:ln>
        </p:spPr>
        <p:style>
          <a:lnRef idx="0"/>
          <a:fillRef idx="0"/>
          <a:effectRef idx="0"/>
          <a:fontRef idx="minor"/>
        </p:style>
        <p:txBody>
          <a:bodyPr lIns="90000" rIns="90000" tIns="45000" bIns="45000">
            <a:normAutofit/>
          </a:bodyPr>
          <a:p>
            <a:pPr marL="228600" indent="-227880" algn="just">
              <a:lnSpc>
                <a:spcPct val="90000"/>
              </a:lnSpc>
              <a:spcBef>
                <a:spcPts val="1001"/>
              </a:spcBef>
              <a:buClr>
                <a:srgbClr val="000000"/>
              </a:buClr>
              <a:buFont typeface="Arial"/>
              <a:buChar char="•"/>
            </a:pPr>
            <a:r>
              <a:rPr b="0" lang="en-IN" sz="1800" spc="-1" strike="noStrike">
                <a:solidFill>
                  <a:srgbClr val="000000"/>
                </a:solidFill>
                <a:latin typeface="Calibri"/>
                <a:ea typeface="Trebuchet MS"/>
              </a:rPr>
              <a:t>We have developed 3 parts of the Realtime object detection and recognition, namely</a:t>
            </a:r>
            <a:endParaRPr b="0" lang="en-IN" sz="1800" spc="-1" strike="noStrike">
              <a:latin typeface="Arial"/>
            </a:endParaRPr>
          </a:p>
          <a:p>
            <a:pPr algn="just">
              <a:lnSpc>
                <a:spcPct val="90000"/>
              </a:lnSpc>
              <a:spcBef>
                <a:spcPts val="1001"/>
              </a:spcBef>
            </a:pPr>
            <a:endParaRPr b="0" lang="en-IN" sz="1800" spc="-1" strike="noStrike">
              <a:latin typeface="Arial"/>
            </a:endParaRPr>
          </a:p>
          <a:p>
            <a:pPr lvl="1" marL="685800" indent="-227880" algn="just">
              <a:lnSpc>
                <a:spcPct val="90000"/>
              </a:lnSpc>
              <a:spcBef>
                <a:spcPts val="499"/>
              </a:spcBef>
              <a:buClr>
                <a:srgbClr val="000000"/>
              </a:buClr>
              <a:buFont typeface="Arial"/>
              <a:buChar char="•"/>
            </a:pPr>
            <a:r>
              <a:rPr b="0" i="1" lang="en-IN" sz="1800" spc="-1" strike="noStrike">
                <a:solidFill>
                  <a:srgbClr val="000000"/>
                </a:solidFill>
                <a:latin typeface="Calibri"/>
                <a:ea typeface="Trebuchet MS"/>
              </a:rPr>
              <a:t>Celebrity Face Recognition in images</a:t>
            </a:r>
            <a:endParaRPr b="0" lang="en-IN" sz="1800" spc="-1" strike="noStrike">
              <a:latin typeface="Arial"/>
            </a:endParaRPr>
          </a:p>
          <a:p>
            <a:pPr lvl="2" marL="1143000" indent="-227880" algn="just">
              <a:lnSpc>
                <a:spcPct val="90000"/>
              </a:lnSpc>
              <a:spcBef>
                <a:spcPts val="499"/>
              </a:spcBef>
              <a:buClr>
                <a:srgbClr val="000000"/>
              </a:buClr>
              <a:buFont typeface="Arial"/>
              <a:buChar char="•"/>
            </a:pPr>
            <a:r>
              <a:rPr b="0" lang="en-IN" sz="1600" spc="-1" strike="noStrike">
                <a:solidFill>
                  <a:srgbClr val="000000"/>
                </a:solidFill>
                <a:latin typeface="Calibri"/>
                <a:ea typeface="Trebuchet MS"/>
              </a:rPr>
              <a:t>Here the Input will be an image for a celebrity with which the network (CNN) is trained and output will be the image with bounding boxes and labels around the celebrity faces.</a:t>
            </a:r>
            <a:endParaRPr b="0" lang="en-IN" sz="1600" spc="-1" strike="noStrike">
              <a:latin typeface="Arial"/>
            </a:endParaRPr>
          </a:p>
          <a:p>
            <a:pPr marL="914400" algn="just">
              <a:lnSpc>
                <a:spcPct val="90000"/>
              </a:lnSpc>
              <a:spcBef>
                <a:spcPts val="499"/>
              </a:spcBef>
            </a:pPr>
            <a:endParaRPr b="0" lang="en-IN" sz="1600" spc="-1" strike="noStrike">
              <a:latin typeface="Arial"/>
            </a:endParaRPr>
          </a:p>
          <a:p>
            <a:pPr lvl="1" marL="685800" indent="-227880" algn="just">
              <a:lnSpc>
                <a:spcPct val="90000"/>
              </a:lnSpc>
              <a:spcBef>
                <a:spcPts val="499"/>
              </a:spcBef>
              <a:buClr>
                <a:srgbClr val="000000"/>
              </a:buClr>
              <a:buFont typeface="Arial"/>
              <a:buChar char="•"/>
            </a:pPr>
            <a:r>
              <a:rPr b="0" i="1" lang="en-IN" sz="1800" spc="-1" strike="noStrike">
                <a:solidFill>
                  <a:srgbClr val="000000"/>
                </a:solidFill>
                <a:latin typeface="Calibri"/>
                <a:ea typeface="Trebuchet MS"/>
              </a:rPr>
              <a:t>COCO real-time multiple object detection using YOLO</a:t>
            </a:r>
            <a:endParaRPr b="0" lang="en-IN" sz="1800" spc="-1" strike="noStrike">
              <a:latin typeface="Arial"/>
            </a:endParaRPr>
          </a:p>
          <a:p>
            <a:pPr lvl="2" marL="1143000" indent="-227880" algn="just">
              <a:lnSpc>
                <a:spcPct val="90000"/>
              </a:lnSpc>
              <a:spcBef>
                <a:spcPts val="499"/>
              </a:spcBef>
              <a:buClr>
                <a:srgbClr val="000000"/>
              </a:buClr>
              <a:buFont typeface="Arial"/>
              <a:buChar char="•"/>
            </a:pPr>
            <a:r>
              <a:rPr b="0" lang="en-IN" sz="1600" spc="-1" strike="noStrike">
                <a:solidFill>
                  <a:srgbClr val="000000"/>
                </a:solidFill>
                <a:latin typeface="Calibri"/>
                <a:ea typeface="Trebuchet MS"/>
              </a:rPr>
              <a:t>Here the Input will be a video of common objects (COCO) that the YOLO is trained with and output will be the video with bounding boxes and labels around the objects.</a:t>
            </a:r>
            <a:endParaRPr b="0" lang="en-IN" sz="1600" spc="-1" strike="noStrike">
              <a:latin typeface="Arial"/>
            </a:endParaRPr>
          </a:p>
          <a:p>
            <a:pPr>
              <a:lnSpc>
                <a:spcPct val="100000"/>
              </a:lnSpc>
            </a:pPr>
            <a:endParaRPr b="0" lang="en-IN" sz="1600" spc="-1" strike="noStrike">
              <a:latin typeface="Arial"/>
            </a:endParaRPr>
          </a:p>
          <a:p>
            <a:pPr lvl="1" marL="685800" indent="-227880" algn="just">
              <a:lnSpc>
                <a:spcPct val="90000"/>
              </a:lnSpc>
              <a:spcBef>
                <a:spcPts val="499"/>
              </a:spcBef>
              <a:buClr>
                <a:srgbClr val="000000"/>
              </a:buClr>
              <a:buFont typeface="Arial"/>
              <a:buChar char="•"/>
            </a:pPr>
            <a:r>
              <a:rPr b="0" i="1" lang="en-IN" sz="1800" spc="-1" strike="noStrike">
                <a:solidFill>
                  <a:srgbClr val="000000"/>
                </a:solidFill>
                <a:latin typeface="Calibri"/>
                <a:ea typeface="Trebuchet MS"/>
              </a:rPr>
              <a:t>Realtime object detection of input from webcam/Video</a:t>
            </a:r>
            <a:endParaRPr b="0" lang="en-IN" sz="1800" spc="-1" strike="noStrike">
              <a:latin typeface="Arial"/>
            </a:endParaRPr>
          </a:p>
          <a:p>
            <a:pPr lvl="2" marL="1143000" indent="-227880" algn="just">
              <a:lnSpc>
                <a:spcPct val="90000"/>
              </a:lnSpc>
              <a:spcBef>
                <a:spcPts val="499"/>
              </a:spcBef>
              <a:buClr>
                <a:srgbClr val="000000"/>
              </a:buClr>
              <a:buFont typeface="Arial"/>
              <a:buChar char="•"/>
            </a:pPr>
            <a:r>
              <a:rPr b="0" lang="en-IN" sz="1600" spc="-1" strike="noStrike">
                <a:solidFill>
                  <a:srgbClr val="000000"/>
                </a:solidFill>
                <a:latin typeface="Calibri"/>
                <a:ea typeface="Trebuchet MS"/>
              </a:rPr>
              <a:t>Here the Input will be the one from webcam, or a video of an object captured using webcam by drawing bounding boxes, since the network YOLO has been trained with that in the process therefore, output will be the video with confidence labels.</a:t>
            </a:r>
            <a:endParaRPr b="0" lang="en-IN" sz="16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400" spc="-1" strike="noStrike">
                <a:solidFill>
                  <a:srgbClr val="07b8b8"/>
                </a:solidFill>
                <a:latin typeface="Trebuchet MS"/>
              </a:rPr>
              <a:t>Process Flow</a:t>
            </a:r>
            <a:endParaRPr b="0" lang="en-IN" sz="4400" spc="-1" strike="noStrike">
              <a:latin typeface="Arial"/>
            </a:endParaRPr>
          </a:p>
        </p:txBody>
      </p:sp>
      <p:pic>
        <p:nvPicPr>
          <p:cNvPr id="154" name="Picture 6" descr=""/>
          <p:cNvPicPr/>
          <p:nvPr/>
        </p:nvPicPr>
        <p:blipFill>
          <a:blip r:embed="rId1"/>
          <a:stretch/>
        </p:blipFill>
        <p:spPr>
          <a:xfrm>
            <a:off x="1269360" y="3433320"/>
            <a:ext cx="8415720" cy="2997360"/>
          </a:xfrm>
          <a:prstGeom prst="rect">
            <a:avLst/>
          </a:prstGeom>
          <a:ln>
            <a:noFill/>
          </a:ln>
        </p:spPr>
      </p:pic>
      <p:sp>
        <p:nvSpPr>
          <p:cNvPr id="155"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spcAft>
                <a:spcPts val="601"/>
              </a:spcAft>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56"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4B7209B1-B33C-4B17-B7DD-5E30CCAE224B}" type="slidenum">
              <a:rPr b="0" lang="en-IN" sz="1200" spc="-1" strike="noStrike">
                <a:solidFill>
                  <a:srgbClr val="000000"/>
                </a:solidFill>
                <a:latin typeface="Trebuchet MS"/>
              </a:rPr>
              <a:t>1</a:t>
            </a:fld>
            <a:endParaRPr b="0" lang="en-IN" sz="1200" spc="-1" strike="noStrike">
              <a:latin typeface="Arial"/>
            </a:endParaRPr>
          </a:p>
        </p:txBody>
      </p:sp>
      <p:sp>
        <p:nvSpPr>
          <p:cNvPr id="157" name="CustomShape 4"/>
          <p:cNvSpPr/>
          <p:nvPr/>
        </p:nvSpPr>
        <p:spPr>
          <a:xfrm>
            <a:off x="842400" y="1963800"/>
            <a:ext cx="10535040" cy="146304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 </a:t>
            </a:r>
            <a:r>
              <a:rPr b="0" lang="en-IN" sz="1800" spc="-1" strike="noStrike">
                <a:solidFill>
                  <a:srgbClr val="000000"/>
                </a:solidFill>
                <a:latin typeface="Calibri"/>
                <a:ea typeface="Trebuchet MS"/>
              </a:rPr>
              <a:t>Supervised Training is executed, that is the training data is labeled using the YAT Annotation tool (as per the previous submission 2)</a:t>
            </a: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input to the model will be an image or a video not from the training dataset.</a:t>
            </a: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output will be the image or video having the bounding boxes with the labels around the corresponding object recognized as a part of this process.</a:t>
            </a:r>
            <a:endParaRPr b="0" lang="en-IN"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Celebrity Face Recognition</a:t>
            </a:r>
            <a:endParaRPr b="0" lang="en-IN" sz="4000" spc="-1" strike="noStrike">
              <a:latin typeface="Arial"/>
            </a:endParaRPr>
          </a:p>
        </p:txBody>
      </p:sp>
      <p:sp>
        <p:nvSpPr>
          <p:cNvPr id="159"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60"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F4FF205-1B25-4B4E-BB25-6A52359813F6}" type="slidenum">
              <a:rPr b="0" lang="en-IN" sz="1200" spc="-1" strike="noStrike">
                <a:solidFill>
                  <a:srgbClr val="000000"/>
                </a:solidFill>
                <a:latin typeface="Trebuchet MS"/>
              </a:rPr>
              <a:t>1</a:t>
            </a:fld>
            <a:endParaRPr b="0" lang="en-IN" sz="1200" spc="-1" strike="noStrike">
              <a:latin typeface="Arial"/>
            </a:endParaRPr>
          </a:p>
        </p:txBody>
      </p:sp>
      <p:sp>
        <p:nvSpPr>
          <p:cNvPr id="161" name="CustomShape 4"/>
          <p:cNvSpPr/>
          <p:nvPr/>
        </p:nvSpPr>
        <p:spPr>
          <a:xfrm flipV="1">
            <a:off x="2086920" y="2105280"/>
            <a:ext cx="13228560" cy="45000"/>
          </a:xfrm>
          <a:prstGeom prst="rect">
            <a:avLst/>
          </a:prstGeom>
          <a:noFill/>
          <a:ln>
            <a:noFill/>
          </a:ln>
        </p:spPr>
        <p:style>
          <a:lnRef idx="0"/>
          <a:fillRef idx="0"/>
          <a:effectRef idx="0"/>
          <a:fontRef idx="minor"/>
        </p:style>
      </p:sp>
      <p:sp>
        <p:nvSpPr>
          <p:cNvPr id="162" name="CustomShape 5"/>
          <p:cNvSpPr/>
          <p:nvPr/>
        </p:nvSpPr>
        <p:spPr>
          <a:xfrm>
            <a:off x="842400" y="1719360"/>
            <a:ext cx="9226800" cy="25596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Implemented using Python libraries Keras, Dlib and OpenCV.</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Face recognition using Keras is divided into 4 steps:</a:t>
            </a:r>
            <a:endParaRPr b="0" lang="en-IN" sz="1800" spc="-1" strike="noStrike">
              <a:latin typeface="Arial"/>
            </a:endParaRPr>
          </a:p>
          <a:p>
            <a:pPr>
              <a:lnSpc>
                <a:spcPct val="100000"/>
              </a:lnSpc>
            </a:pPr>
            <a:endParaRPr b="0" lang="en-IN" sz="1800" spc="-1" strike="noStrike">
              <a:latin typeface="Arial"/>
            </a:endParaRPr>
          </a:p>
          <a:p>
            <a:pPr lvl="1" marL="800280" indent="-342360">
              <a:lnSpc>
                <a:spcPct val="100000"/>
              </a:lnSpc>
              <a:buClr>
                <a:srgbClr val="000000"/>
              </a:buClr>
              <a:buFont typeface="StarSymbol"/>
              <a:buAutoNum type="alphaLcPeriod"/>
            </a:pPr>
            <a:r>
              <a:rPr b="0" lang="en-IN" sz="1800" spc="-1" strike="noStrike">
                <a:solidFill>
                  <a:srgbClr val="000000"/>
                </a:solidFill>
                <a:latin typeface="Calibri"/>
                <a:ea typeface="Trebuchet MS"/>
              </a:rPr>
              <a:t>Detect/ Identify faces in an RGB image using Dlib and OpenCV – (face alignment)</a:t>
            </a:r>
            <a:endParaRPr b="0" lang="en-IN" sz="1800" spc="-1" strike="noStrike">
              <a:latin typeface="Arial"/>
            </a:endParaRPr>
          </a:p>
          <a:p>
            <a:pPr lvl="1" marL="800280" indent="-342360">
              <a:lnSpc>
                <a:spcPct val="100000"/>
              </a:lnSpc>
              <a:buClr>
                <a:srgbClr val="000000"/>
              </a:buClr>
              <a:buFont typeface="StarSymbol"/>
              <a:buAutoNum type="alphaLcPeriod"/>
            </a:pPr>
            <a:r>
              <a:rPr b="0" lang="en-IN" sz="1800" spc="-1" strike="noStrike">
                <a:solidFill>
                  <a:srgbClr val="000000"/>
                </a:solidFill>
                <a:latin typeface="Calibri"/>
                <a:ea typeface="Trebuchet MS"/>
              </a:rPr>
              <a:t>Crop RGB image into 200X200 pixels</a:t>
            </a:r>
            <a:endParaRPr b="0" lang="en-IN" sz="1800" spc="-1" strike="noStrike">
              <a:latin typeface="Arial"/>
            </a:endParaRPr>
          </a:p>
          <a:p>
            <a:pPr lvl="1" marL="800280" indent="-342360">
              <a:lnSpc>
                <a:spcPct val="100000"/>
              </a:lnSpc>
              <a:buClr>
                <a:srgbClr val="000000"/>
              </a:buClr>
              <a:buFont typeface="StarSymbol"/>
              <a:buAutoNum type="alphaLcPeriod"/>
            </a:pPr>
            <a:r>
              <a:rPr b="0" lang="en-IN" sz="1800" spc="-1" strike="noStrike">
                <a:solidFill>
                  <a:srgbClr val="000000"/>
                </a:solidFill>
                <a:latin typeface="Calibri"/>
                <a:ea typeface="Trebuchet MS"/>
              </a:rPr>
              <a:t>Design convolutional neural network using Keras</a:t>
            </a:r>
            <a:endParaRPr b="0" lang="en-IN" sz="1800" spc="-1" strike="noStrike">
              <a:latin typeface="Arial"/>
            </a:endParaRPr>
          </a:p>
          <a:p>
            <a:pPr lvl="1" marL="800280" indent="-342360">
              <a:lnSpc>
                <a:spcPct val="100000"/>
              </a:lnSpc>
              <a:buClr>
                <a:srgbClr val="000000"/>
              </a:buClr>
              <a:buFont typeface="StarSymbol"/>
              <a:buAutoNum type="alphaLcPeriod"/>
            </a:pPr>
            <a:r>
              <a:rPr b="0" lang="en-IN" sz="1800" spc="-1" strike="noStrike">
                <a:solidFill>
                  <a:srgbClr val="000000"/>
                </a:solidFill>
                <a:latin typeface="Calibri"/>
                <a:ea typeface="Trebuchet MS"/>
              </a:rPr>
              <a:t>Train the model on the test model on testing data</a:t>
            </a:r>
            <a:endParaRPr b="0" lang="en-IN" sz="1800" spc="-1" strike="noStrike">
              <a:latin typeface="Arial"/>
            </a:endParaRPr>
          </a:p>
        </p:txBody>
      </p:sp>
      <p:pic>
        <p:nvPicPr>
          <p:cNvPr id="163" name="Picture 6" descr=""/>
          <p:cNvPicPr/>
          <p:nvPr/>
        </p:nvPicPr>
        <p:blipFill>
          <a:blip r:embed="rId1"/>
          <a:stretch/>
        </p:blipFill>
        <p:spPr>
          <a:xfrm>
            <a:off x="6400800" y="3625920"/>
            <a:ext cx="3504600" cy="2679480"/>
          </a:xfrm>
          <a:prstGeom prst="rect">
            <a:avLst/>
          </a:prstGeom>
          <a:ln>
            <a:noFill/>
          </a:ln>
        </p:spPr>
      </p:pic>
      <p:pic>
        <p:nvPicPr>
          <p:cNvPr id="164" name="Picture 7" descr=""/>
          <p:cNvPicPr/>
          <p:nvPr/>
        </p:nvPicPr>
        <p:blipFill>
          <a:blip r:embed="rId2"/>
          <a:stretch/>
        </p:blipFill>
        <p:spPr>
          <a:xfrm>
            <a:off x="1650960" y="3934440"/>
            <a:ext cx="2694240" cy="24642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Celebrity Face Recognition- Face Alignment</a:t>
            </a:r>
            <a:endParaRPr b="0" lang="en-IN" sz="4000" spc="-1" strike="noStrike">
              <a:latin typeface="Arial"/>
            </a:endParaRPr>
          </a:p>
        </p:txBody>
      </p:sp>
      <p:sp>
        <p:nvSpPr>
          <p:cNvPr id="166"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67"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CC78BBB6-3F75-4D9E-9C01-F0F43580DE56}" type="slidenum">
              <a:rPr b="0" lang="en-IN" sz="1200" spc="-1" strike="noStrike">
                <a:solidFill>
                  <a:srgbClr val="000000"/>
                </a:solidFill>
                <a:latin typeface="Trebuchet MS"/>
              </a:rPr>
              <a:t>1</a:t>
            </a:fld>
            <a:endParaRPr b="0" lang="en-IN" sz="1200" spc="-1" strike="noStrike">
              <a:latin typeface="Arial"/>
            </a:endParaRPr>
          </a:p>
        </p:txBody>
      </p:sp>
      <p:sp>
        <p:nvSpPr>
          <p:cNvPr id="168" name="CustomShape 4"/>
          <p:cNvSpPr/>
          <p:nvPr/>
        </p:nvSpPr>
        <p:spPr>
          <a:xfrm flipV="1">
            <a:off x="2086920" y="2105280"/>
            <a:ext cx="13228560" cy="45000"/>
          </a:xfrm>
          <a:prstGeom prst="rect">
            <a:avLst/>
          </a:prstGeom>
          <a:noFill/>
          <a:ln>
            <a:noFill/>
          </a:ln>
        </p:spPr>
        <p:style>
          <a:lnRef idx="0"/>
          <a:fillRef idx="0"/>
          <a:effectRef idx="0"/>
          <a:fontRef idx="minor"/>
        </p:style>
      </p:sp>
      <p:sp>
        <p:nvSpPr>
          <p:cNvPr id="169" name="CustomShape 5"/>
          <p:cNvSpPr/>
          <p:nvPr/>
        </p:nvSpPr>
        <p:spPr>
          <a:xfrm>
            <a:off x="842400" y="1719360"/>
            <a:ext cx="9226800" cy="146304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 nn4.small2.v1 model was trained with aligned face images, therefore, the face images from the custom dataset must be aligned too.</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Here, we have used Dlib for face detection and OpenCV for image transformation and cropping to produce aligned 96x96 RGB face images.</a:t>
            </a:r>
            <a:endParaRPr b="0" lang="en-IN" sz="1800" spc="-1" strike="noStrike">
              <a:latin typeface="Arial"/>
            </a:endParaRPr>
          </a:p>
        </p:txBody>
      </p:sp>
      <p:pic>
        <p:nvPicPr>
          <p:cNvPr id="170" name="Picture 7" descr=""/>
          <p:cNvPicPr/>
          <p:nvPr/>
        </p:nvPicPr>
        <p:blipFill>
          <a:blip r:embed="rId1"/>
          <a:stretch/>
        </p:blipFill>
        <p:spPr>
          <a:xfrm>
            <a:off x="2438280" y="3608640"/>
            <a:ext cx="6049440" cy="21416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Celebrity Face Recognition- Embedding Vectors</a:t>
            </a:r>
            <a:endParaRPr b="0" lang="en-IN" sz="4000" spc="-1" strike="noStrike">
              <a:latin typeface="Arial"/>
            </a:endParaRPr>
          </a:p>
        </p:txBody>
      </p:sp>
      <p:sp>
        <p:nvSpPr>
          <p:cNvPr id="172"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73"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7F34DD4-BCB5-4F88-8777-C1D3897D86A9}" type="slidenum">
              <a:rPr b="0" lang="en-IN" sz="1200" spc="-1" strike="noStrike">
                <a:solidFill>
                  <a:srgbClr val="000000"/>
                </a:solidFill>
                <a:latin typeface="Trebuchet MS"/>
              </a:rPr>
              <a:t>1</a:t>
            </a:fld>
            <a:endParaRPr b="0" lang="en-IN" sz="1200" spc="-1" strike="noStrike">
              <a:latin typeface="Arial"/>
            </a:endParaRPr>
          </a:p>
        </p:txBody>
      </p:sp>
      <p:sp>
        <p:nvSpPr>
          <p:cNvPr id="174" name="CustomShape 4"/>
          <p:cNvSpPr/>
          <p:nvPr/>
        </p:nvSpPr>
        <p:spPr>
          <a:xfrm flipV="1">
            <a:off x="2086920" y="2105280"/>
            <a:ext cx="13228560" cy="45000"/>
          </a:xfrm>
          <a:prstGeom prst="rect">
            <a:avLst/>
          </a:prstGeom>
          <a:noFill/>
          <a:ln>
            <a:noFill/>
          </a:ln>
        </p:spPr>
        <p:style>
          <a:lnRef idx="0"/>
          <a:fillRef idx="0"/>
          <a:effectRef idx="0"/>
          <a:fontRef idx="minor"/>
        </p:style>
      </p:sp>
      <p:sp>
        <p:nvSpPr>
          <p:cNvPr id="175" name="CustomShape 5"/>
          <p:cNvSpPr/>
          <p:nvPr/>
        </p:nvSpPr>
        <p:spPr>
          <a:xfrm>
            <a:off x="1247040" y="1801800"/>
            <a:ext cx="8519760" cy="338256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These are 128-dimensional representations(vectors) or embeddings of faces from the aligned input images, </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Calculated by feeding the aligned and scaled images from the face alignment step into the pre-trained network.</a:t>
            </a: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In embedding space, Euclidean distance directly corresponds to a measure of face similarity.</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Compare input embedding vectors to labeled embedding vectors in a database. </a:t>
            </a:r>
            <a:endParaRPr b="0" lang="en-IN"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Celebrity Face Recognition- squared L2 distance</a:t>
            </a:r>
            <a:endParaRPr b="0" lang="en-IN" sz="4000" spc="-1" strike="noStrike">
              <a:latin typeface="Arial"/>
            </a:endParaRPr>
          </a:p>
        </p:txBody>
      </p:sp>
      <p:sp>
        <p:nvSpPr>
          <p:cNvPr id="177"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78"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7465A778-6BE3-4FF5-8B8C-F39B393E04F8}" type="slidenum">
              <a:rPr b="0" lang="en-IN" sz="1200" spc="-1" strike="noStrike">
                <a:solidFill>
                  <a:srgbClr val="000000"/>
                </a:solidFill>
                <a:latin typeface="Trebuchet MS"/>
              </a:rPr>
              <a:t>1</a:t>
            </a:fld>
            <a:endParaRPr b="0" lang="en-IN" sz="1200" spc="-1" strike="noStrike">
              <a:latin typeface="Arial"/>
            </a:endParaRPr>
          </a:p>
        </p:txBody>
      </p:sp>
      <p:sp>
        <p:nvSpPr>
          <p:cNvPr id="179" name="CustomShape 4"/>
          <p:cNvSpPr/>
          <p:nvPr/>
        </p:nvSpPr>
        <p:spPr>
          <a:xfrm flipV="1">
            <a:off x="2086920" y="2105280"/>
            <a:ext cx="13228560" cy="45000"/>
          </a:xfrm>
          <a:prstGeom prst="rect">
            <a:avLst/>
          </a:prstGeom>
          <a:noFill/>
          <a:ln>
            <a:noFill/>
          </a:ln>
        </p:spPr>
        <p:style>
          <a:lnRef idx="0"/>
          <a:fillRef idx="0"/>
          <a:effectRef idx="0"/>
          <a:fontRef idx="minor"/>
        </p:style>
      </p:sp>
      <p:sp>
        <p:nvSpPr>
          <p:cNvPr id="180" name="CustomShape 5"/>
          <p:cNvSpPr/>
          <p:nvPr/>
        </p:nvSpPr>
        <p:spPr>
          <a:xfrm>
            <a:off x="842400" y="1719360"/>
            <a:ext cx="9226800" cy="368640"/>
          </a:xfrm>
          <a:prstGeom prst="rect">
            <a:avLst/>
          </a:prstGeom>
          <a:noFill/>
          <a:ln>
            <a:noFill/>
          </a:ln>
        </p:spPr>
        <p:style>
          <a:lnRef idx="0"/>
          <a:fillRef idx="0"/>
          <a:effectRef idx="0"/>
          <a:fontRef idx="minor"/>
        </p:style>
      </p:sp>
      <p:pic>
        <p:nvPicPr>
          <p:cNvPr id="181" name="Picture 7" descr=""/>
          <p:cNvPicPr/>
          <p:nvPr/>
        </p:nvPicPr>
        <p:blipFill>
          <a:blip r:embed="rId1"/>
          <a:stretch/>
        </p:blipFill>
        <p:spPr>
          <a:xfrm>
            <a:off x="483120" y="1495080"/>
            <a:ext cx="6595560" cy="4672080"/>
          </a:xfrm>
          <a:prstGeom prst="rect">
            <a:avLst/>
          </a:prstGeom>
          <a:ln>
            <a:noFill/>
          </a:ln>
        </p:spPr>
      </p:pic>
      <p:sp>
        <p:nvSpPr>
          <p:cNvPr id="182" name="CustomShape 6"/>
          <p:cNvSpPr/>
          <p:nvPr/>
        </p:nvSpPr>
        <p:spPr>
          <a:xfrm>
            <a:off x="6500520" y="3178080"/>
            <a:ext cx="3720240" cy="1462320"/>
          </a:xfrm>
          <a:prstGeom prst="rect">
            <a:avLst/>
          </a:prstGeom>
          <a:noFill/>
          <a:ln>
            <a:noFill/>
          </a:ln>
        </p:spPr>
        <p:style>
          <a:lnRef idx="0"/>
          <a:fillRef idx="0"/>
          <a:effectRef idx="0"/>
          <a:fontRef idx="minor"/>
        </p:style>
        <p:txBody>
          <a:bodyPr lIns="90000" rIns="90000" tIns="45000" bIns="45000"/>
          <a:p>
            <a:pPr>
              <a:lnSpc>
                <a:spcPct val="100000"/>
              </a:lnSpc>
            </a:pPr>
            <a:r>
              <a:rPr b="0" i="1" lang="en-IN" sz="1800" spc="-1" strike="noStrike">
                <a:solidFill>
                  <a:srgbClr val="c00000"/>
                </a:solidFill>
                <a:latin typeface="Calibri"/>
                <a:ea typeface="Trebuchet MS"/>
              </a:rPr>
              <a:t>But we still do not know what distance threshold τ is the best boundary for deciding between same identity and different identity.</a:t>
            </a:r>
            <a:endParaRPr b="0" lang="en-IN" sz="1800" spc="-1" strike="noStrike">
              <a:latin typeface="Arial"/>
            </a:endParaRPr>
          </a:p>
        </p:txBody>
      </p:sp>
      <p:sp>
        <p:nvSpPr>
          <p:cNvPr id="183" name="CustomShape 7"/>
          <p:cNvSpPr/>
          <p:nvPr/>
        </p:nvSpPr>
        <p:spPr>
          <a:xfrm>
            <a:off x="6404040" y="1804320"/>
            <a:ext cx="5624280" cy="1187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ea typeface="Trebuchet MS"/>
              </a:rPr>
              <a:t>For verifying this on a single triplet example we have used the squared L2 distance between its anchor-positive pair is smaller than the distance between its anchor-negative pair.</a:t>
            </a:r>
            <a:endParaRPr b="0" lang="en-IN"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IN" sz="4000" spc="-1" strike="noStrike">
                <a:solidFill>
                  <a:srgbClr val="07b8b8"/>
                </a:solidFill>
                <a:latin typeface="Times New Roman"/>
              </a:rPr>
              <a:t>Celebrity Face Recognition- Accuracy</a:t>
            </a:r>
            <a:endParaRPr b="0" lang="en-IN" sz="4000" spc="-1" strike="noStrike">
              <a:latin typeface="Arial"/>
            </a:endParaRPr>
          </a:p>
        </p:txBody>
      </p:sp>
      <p:sp>
        <p:nvSpPr>
          <p:cNvPr id="185" name="CustomShape 2"/>
          <p:cNvSpPr/>
          <p:nvPr/>
        </p:nvSpPr>
        <p:spPr>
          <a:xfrm>
            <a:off x="4038480" y="6356520"/>
            <a:ext cx="4114080" cy="3643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IN" sz="1200" spc="-1" strike="noStrike">
                <a:solidFill>
                  <a:srgbClr val="000000"/>
                </a:solidFill>
                <a:latin typeface="Trebuchet MS"/>
              </a:rPr>
              <a:t>CSE-6363-002-Machine Learning</a:t>
            </a:r>
            <a:endParaRPr b="0" lang="en-IN" sz="1200" spc="-1" strike="noStrike">
              <a:latin typeface="Arial"/>
            </a:endParaRPr>
          </a:p>
        </p:txBody>
      </p:sp>
      <p:sp>
        <p:nvSpPr>
          <p:cNvPr id="186"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9B09919-4448-4CC3-88EC-98CF21A686BA}" type="slidenum">
              <a:rPr b="0" lang="en-IN" sz="1200" spc="-1" strike="noStrike">
                <a:solidFill>
                  <a:srgbClr val="000000"/>
                </a:solidFill>
                <a:latin typeface="Trebuchet MS"/>
              </a:rPr>
              <a:t>1</a:t>
            </a:fld>
            <a:endParaRPr b="0" lang="en-IN" sz="1200" spc="-1" strike="noStrike">
              <a:latin typeface="Arial"/>
            </a:endParaRPr>
          </a:p>
        </p:txBody>
      </p:sp>
      <p:sp>
        <p:nvSpPr>
          <p:cNvPr id="187" name="CustomShape 4"/>
          <p:cNvSpPr/>
          <p:nvPr/>
        </p:nvSpPr>
        <p:spPr>
          <a:xfrm flipV="1">
            <a:off x="2086920" y="2105280"/>
            <a:ext cx="13228560" cy="45000"/>
          </a:xfrm>
          <a:prstGeom prst="rect">
            <a:avLst/>
          </a:prstGeom>
          <a:noFill/>
          <a:ln>
            <a:noFill/>
          </a:ln>
        </p:spPr>
        <p:style>
          <a:lnRef idx="0"/>
          <a:fillRef idx="0"/>
          <a:effectRef idx="0"/>
          <a:fontRef idx="minor"/>
        </p:style>
      </p:sp>
      <p:sp>
        <p:nvSpPr>
          <p:cNvPr id="188" name="CustomShape 5"/>
          <p:cNvSpPr/>
          <p:nvPr/>
        </p:nvSpPr>
        <p:spPr>
          <a:xfrm>
            <a:off x="842400" y="1719360"/>
            <a:ext cx="9226800" cy="9136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Since we have skewed data I.e. more negative pairs than positive pairs.</a:t>
            </a:r>
            <a:endParaRPr b="0" lang="en-IN" sz="1800" spc="-1" strike="noStrike">
              <a:latin typeface="Arial"/>
            </a:endParaRPr>
          </a:p>
          <a:p>
            <a:pPr marL="285840" indent="-285120">
              <a:lnSpc>
                <a:spcPct val="100000"/>
              </a:lnSpc>
              <a:buClr>
                <a:srgbClr val="000000"/>
              </a:buClr>
              <a:buFont typeface="Arial"/>
              <a:buChar char="•"/>
            </a:pPr>
            <a:r>
              <a:rPr b="0" lang="en-IN" sz="1800" spc="-1" strike="noStrike">
                <a:solidFill>
                  <a:srgbClr val="000000"/>
                </a:solidFill>
                <a:latin typeface="Calibri"/>
                <a:ea typeface="Trebuchet MS"/>
              </a:rPr>
              <a:t>Therefore, we use F1 score as the evaluation metric rather than accuracy metric.</a:t>
            </a:r>
            <a:endParaRPr b="0" lang="en-IN" sz="1800" spc="-1" strike="noStrike">
              <a:latin typeface="Arial"/>
            </a:endParaRPr>
          </a:p>
        </p:txBody>
      </p:sp>
      <p:pic>
        <p:nvPicPr>
          <p:cNvPr id="189" name="Picture 7" descr=""/>
          <p:cNvPicPr/>
          <p:nvPr/>
        </p:nvPicPr>
        <p:blipFill>
          <a:blip r:embed="rId1"/>
          <a:stretch/>
        </p:blipFill>
        <p:spPr>
          <a:xfrm>
            <a:off x="838080" y="2452320"/>
            <a:ext cx="5560560" cy="3956400"/>
          </a:xfrm>
          <a:prstGeom prst="rect">
            <a:avLst/>
          </a:prstGeom>
          <a:ln>
            <a:noFill/>
          </a:ln>
        </p:spPr>
      </p:pic>
      <p:sp>
        <p:nvSpPr>
          <p:cNvPr id="190" name="CustomShape 6"/>
          <p:cNvSpPr/>
          <p:nvPr/>
        </p:nvSpPr>
        <p:spPr>
          <a:xfrm>
            <a:off x="6095880" y="2260440"/>
            <a:ext cx="4476240" cy="2432520"/>
          </a:xfrm>
          <a:prstGeom prst="cloud">
            <a:avLst/>
          </a:prstGeom>
          <a:solidFill>
            <a:srgbClr val="07b8b8"/>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Trebuchet MS"/>
                <a:ea typeface="DejaVu Sans"/>
              </a:rPr>
              <a:t>   </a:t>
            </a:r>
            <a:r>
              <a:rPr b="0" i="1" lang="en-IN" sz="1800" spc="-1" strike="noStrike">
                <a:solidFill>
                  <a:srgbClr val="ffffff"/>
                </a:solidFill>
                <a:latin typeface="Trebuchet MS"/>
                <a:ea typeface="DejaVu Sans"/>
              </a:rPr>
              <a:t>What should be the distance threshold?</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i="1" lang="en-IN" sz="1800" spc="-1" strike="noStrike">
                <a:solidFill>
                  <a:srgbClr val="ffffff"/>
                </a:solidFill>
                <a:latin typeface="Trebuchet MS"/>
                <a:ea typeface="DejaVu Sans"/>
              </a:rPr>
              <a:t>performance needs to be evaluated on a range of distance threshold values. </a:t>
            </a:r>
            <a:endParaRPr b="0" lang="en-IN"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1410</TotalTime>
  <Application>LibreOffice/6.0.7.3$Linux_X86_64 LibreOffice_project/00m0$Build-3</Application>
  <Words>929</Words>
  <Paragraphs>179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2020-02-28T19:54:54Z</dcterms:created>
  <dc:creator>arul raj</dc:creator>
  <dc:description/>
  <dc:language>en-IN</dc:language>
  <cp:lastModifiedBy/>
  <dcterms:modified xsi:type="dcterms:W3CDTF">2020-06-11T17:34:41Z</dcterms:modified>
  <cp:revision>545</cp:revision>
  <dc:subject/>
  <dc:title>Realtime Custom  Object Detection &amp; Recognition  Data Preparation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23</vt:i4>
  </property>
</Properties>
</file>